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80" r:id="rId4"/>
    <p:sldId id="282" r:id="rId5"/>
    <p:sldId id="299" r:id="rId6"/>
    <p:sldId id="261" r:id="rId7"/>
    <p:sldId id="278" r:id="rId8"/>
    <p:sldId id="272" r:id="rId9"/>
    <p:sldId id="285" r:id="rId10"/>
    <p:sldId id="287" r:id="rId11"/>
    <p:sldId id="290" r:id="rId12"/>
    <p:sldId id="288" r:id="rId13"/>
    <p:sldId id="276" r:id="rId14"/>
    <p:sldId id="277" r:id="rId15"/>
    <p:sldId id="292" r:id="rId16"/>
    <p:sldId id="293" r:id="rId17"/>
    <p:sldId id="295" r:id="rId18"/>
    <p:sldId id="296" r:id="rId19"/>
    <p:sldId id="297" r:id="rId20"/>
    <p:sldId id="300" r:id="rId21"/>
    <p:sldId id="308" r:id="rId22"/>
    <p:sldId id="307" r:id="rId23"/>
    <p:sldId id="309" r:id="rId24"/>
    <p:sldId id="306" r:id="rId25"/>
    <p:sldId id="310" r:id="rId26"/>
    <p:sldId id="311" r:id="rId27"/>
    <p:sldId id="312" r:id="rId28"/>
    <p:sldId id="313" r:id="rId29"/>
    <p:sldId id="274" r:id="rId30"/>
    <p:sldId id="298" r:id="rId31"/>
    <p:sldId id="281" r:id="rId32"/>
    <p:sldId id="273" r:id="rId33"/>
    <p:sldId id="302" r:id="rId34"/>
    <p:sldId id="29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5" userDrawn="1">
          <p15:clr>
            <a:srgbClr val="A4A3A4"/>
          </p15:clr>
        </p15:guide>
        <p15:guide id="2" pos="1202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5" orient="horz" pos="3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22B34"/>
    <a:srgbClr val="FFD53B"/>
    <a:srgbClr val="F6F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974" y="-456"/>
      </p:cViewPr>
      <p:guideLst>
        <p:guide orient="horz" pos="55"/>
        <p:guide orient="horz" pos="3162"/>
        <p:guide pos="1202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59322-6C85-4127-9E81-7F8BF0D70E1A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76D6-C0AA-410F-9DDC-526F0CB07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8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4724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874380" y="453374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2945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39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729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48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A7808C2C-12D8-49E5-A767-E2D2FD52F0C8}"/>
              </a:ext>
            </a:extLst>
          </p:cNvPr>
          <p:cNvCxnSpPr>
            <a:cxnSpLocks/>
          </p:cNvCxnSpPr>
          <p:nvPr userDrawn="1"/>
        </p:nvCxnSpPr>
        <p:spPr>
          <a:xfrm>
            <a:off x="388823" y="407418"/>
            <a:ext cx="0" cy="5495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2A1F05D5-6AF2-485F-90D3-0D200AD3D2C8}"/>
              </a:ext>
            </a:extLst>
          </p:cNvPr>
          <p:cNvGrpSpPr/>
          <p:nvPr userDrawn="1"/>
        </p:nvGrpSpPr>
        <p:grpSpPr>
          <a:xfrm>
            <a:off x="7904665" y="61196"/>
            <a:ext cx="692443" cy="692443"/>
            <a:chOff x="3963053" y="796069"/>
            <a:chExt cx="1445741" cy="1445741"/>
          </a:xfrm>
        </p:grpSpPr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667B22CB-8808-414D-A143-BD5ED12B2D12}"/>
                </a:ext>
              </a:extLst>
            </p:cNvPr>
            <p:cNvSpPr/>
            <p:nvPr/>
          </p:nvSpPr>
          <p:spPr>
            <a:xfrm>
              <a:off x="3963053" y="796069"/>
              <a:ext cx="1445741" cy="14457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微软雅黑"/>
                <a:cs typeface="+mn-cs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="" xmlns:a16="http://schemas.microsoft.com/office/drawing/2014/main" id="{6A7779CB-C061-4F57-9C73-4B712E01C6D3}"/>
                </a:ext>
              </a:extLst>
            </p:cNvPr>
            <p:cNvGrpSpPr/>
            <p:nvPr/>
          </p:nvGrpSpPr>
          <p:grpSpPr>
            <a:xfrm>
              <a:off x="4188168" y="1149945"/>
              <a:ext cx="995510" cy="868332"/>
              <a:chOff x="4675188" y="2882900"/>
              <a:chExt cx="360362" cy="314325"/>
            </a:xfrm>
            <a:solidFill>
              <a:schemeClr val="bg1"/>
            </a:solidFill>
          </p:grpSpPr>
          <p:sp>
            <p:nvSpPr>
              <p:cNvPr id="10" name="AutoShape 43">
                <a:extLst>
                  <a:ext uri="{FF2B5EF4-FFF2-40B4-BE49-F238E27FC236}">
                    <a16:creationId xmlns="" xmlns:a16="http://schemas.microsoft.com/office/drawing/2014/main" id="{A4EBCCF3-1011-4C4E-AC09-1FD950859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2882900"/>
                <a:ext cx="360362" cy="2571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1" name="AutoShape 44">
                <a:extLst>
                  <a:ext uri="{FF2B5EF4-FFF2-40B4-BE49-F238E27FC236}">
                    <a16:creationId xmlns="" xmlns:a16="http://schemas.microsoft.com/office/drawing/2014/main" id="{5DEEC6ED-5F8A-497E-87B3-5EC42B6EF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625" y="2994025"/>
                <a:ext cx="22225" cy="1238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  <p:sp>
            <p:nvSpPr>
              <p:cNvPr id="12" name="AutoShape 45">
                <a:extLst>
                  <a:ext uri="{FF2B5EF4-FFF2-40B4-BE49-F238E27FC236}">
                    <a16:creationId xmlns="" xmlns:a16="http://schemas.microsoft.com/office/drawing/2014/main" id="{EBCBDC78-519F-4DCF-9701-737C2E299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9513" y="3128963"/>
                <a:ext cx="46037" cy="6826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微软雅黑"/>
                  <a:cs typeface="+mn-cs"/>
                  <a:sym typeface="Gill Sans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223466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CEFF940-8976-4FD3-B6C0-C5119E122C3C}"/>
              </a:ext>
            </a:extLst>
          </p:cNvPr>
          <p:cNvSpPr/>
          <p:nvPr userDrawn="1"/>
        </p:nvSpPr>
        <p:spPr>
          <a:xfrm>
            <a:off x="178308" y="249174"/>
            <a:ext cx="8787384" cy="46451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7664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90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46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40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228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2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449F7-5D90-411E-B63D-8723CE855B03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D03BD-8273-4B2F-9BD5-C1C4F37ADD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3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2782891" y="1114245"/>
            <a:ext cx="3578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</a:rPr>
              <a:t>Cloud on Cloud</a:t>
            </a:r>
            <a:endParaRPr lang="zh-CN" altLang="en-US" sz="40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81315CB3-1490-479A-880F-0D1C623254E2}"/>
              </a:ext>
            </a:extLst>
          </p:cNvPr>
          <p:cNvSpPr txBox="1"/>
          <p:nvPr/>
        </p:nvSpPr>
        <p:spPr>
          <a:xfrm>
            <a:off x="2186575" y="3511860"/>
            <a:ext cx="47708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</a:rPr>
              <a:t>Group 2 </a:t>
            </a:r>
            <a:r>
              <a:rPr lang="en-US" altLang="zh-CN" sz="1400" b="1" dirty="0" smtClean="0">
                <a:solidFill>
                  <a:srgbClr val="FFC000"/>
                </a:solidFill>
                <a:latin typeface="等线 Light" pitchFamily="2" charset="-122"/>
                <a:ea typeface="等线 Light" pitchFamily="2" charset="-122"/>
              </a:rPr>
              <a:t>WAFFLE</a:t>
            </a:r>
            <a:r>
              <a:rPr lang="en-US" altLang="zh-CN" sz="1400" b="1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</a:rPr>
              <a:t>-RUSH</a:t>
            </a:r>
            <a:endParaRPr lang="en-US" altLang="zh-CN" sz="1400" b="1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</a:endParaRP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</a:rPr>
              <a:t>XU RUIKANG, LIANG WENJIE, JIANG GUANYU, SHEN YIPENG</a:t>
            </a:r>
            <a:endParaRPr lang="en-US" altLang="zh-CN" sz="14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</a:endParaRPr>
          </a:p>
          <a:p>
            <a:pPr algn="ctr"/>
            <a:r>
              <a:rPr lang="en-US" altLang="zh-CN" sz="14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</a:rPr>
              <a:t>2024 NUS SWS</a:t>
            </a:r>
            <a:endParaRPr lang="zh-CN" altLang="en-US" sz="14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32156" y="3025419"/>
            <a:ext cx="51020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+mj-lt"/>
                <a:ea typeface="等线 Light" pitchFamily="2" charset="-122"/>
              </a:rPr>
              <a:t>Cloud Computing with Big Data</a:t>
            </a:r>
            <a:endParaRPr lang="zh-CN" altLang="en-US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634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Service and functionalities</a:t>
            </a:r>
            <a:endParaRPr lang="zh-CN" altLang="en-US" sz="20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9656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weather prediction service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55754" y="1327081"/>
            <a:ext cx="5790343" cy="30084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4063" y="1652475"/>
            <a:ext cx="3009415" cy="238200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3" y="1705278"/>
            <a:ext cx="4457011" cy="225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018" y="1389520"/>
            <a:ext cx="5761814" cy="289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左箭头 4"/>
          <p:cNvSpPr/>
          <p:nvPr/>
        </p:nvSpPr>
        <p:spPr>
          <a:xfrm>
            <a:off x="2354425" y="2571749"/>
            <a:ext cx="1154893" cy="356801"/>
          </a:xfrm>
          <a:prstGeom prst="lef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313210" y="883547"/>
            <a:ext cx="2647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LSTM : The real hero!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71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Service and functionalities</a:t>
            </a:r>
            <a:endParaRPr lang="zh-CN" altLang="en-US" sz="20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8549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disaster warning service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41836" y="869252"/>
            <a:ext cx="5609488" cy="40030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564" y="881317"/>
            <a:ext cx="5493819" cy="1905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67548" y="1019818"/>
            <a:ext cx="3336737" cy="36510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6" y="1105930"/>
            <a:ext cx="3195612" cy="347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85" y="2790343"/>
            <a:ext cx="5501689" cy="203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5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Service and functionalities</a:t>
            </a:r>
            <a:endParaRPr lang="zh-CN" altLang="en-US" sz="20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640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hands-on experience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1151656"/>
            <a:ext cx="8248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Now, I need your help…</a:t>
            </a:r>
            <a:endParaRPr lang="en-US" altLang="zh-CN" sz="2800" b="1" kern="1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53902" y="1692227"/>
            <a:ext cx="83502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0"/>
              </a:spcAft>
              <a:buAutoNum type="arabicPeriod"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Get into our website.</a:t>
            </a:r>
          </a:p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(You can find the </a:t>
            </a:r>
            <a:r>
              <a:rPr lang="en-US" altLang="zh-CN" sz="2000" b="1" kern="100" dirty="0" err="1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url</a:t>
            </a: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at </a:t>
            </a:r>
            <a:r>
              <a:rPr lang="en-US" altLang="zh-CN" sz="2000" b="1" u="sng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https</a:t>
            </a:r>
            <a:r>
              <a:rPr lang="en-US" altLang="zh-CN" sz="2000" b="1" u="sng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://github.com/lonilow/SWS.git</a:t>
            </a:r>
            <a:r>
              <a:rPr lang="en-US" altLang="zh-CN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kern="100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en-US" altLang="zh-CN" sz="2000" b="1" kern="100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0"/>
              </a:spcAft>
              <a:buAutoNum type="arabicPeriod" startAt="2"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Search for city : Beijing</a:t>
            </a:r>
          </a:p>
          <a:p>
            <a:pPr marL="457200" indent="-457200">
              <a:spcAft>
                <a:spcPts val="0"/>
              </a:spcAft>
              <a:buAutoNum type="arabicPeriod" startAt="2"/>
            </a:pPr>
            <a:endParaRPr lang="en-US" altLang="zh-CN" sz="2000" b="1" kern="100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0"/>
              </a:spcAft>
              <a:buAutoNum type="arabicPeriod" startAt="2"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Find my message about weather in “Beijing” channel.</a:t>
            </a:r>
          </a:p>
          <a:p>
            <a:pPr marL="457200" indent="-457200">
              <a:spcAft>
                <a:spcPts val="0"/>
              </a:spcAft>
              <a:buAutoNum type="arabicPeriod" startAt="2"/>
            </a:pPr>
            <a:endParaRPr lang="en-US" altLang="zh-CN" sz="2000" b="1" kern="100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0"/>
              </a:spcAft>
              <a:buAutoNum type="arabicPeriod" startAt="2"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Click “like” for my message!</a:t>
            </a:r>
            <a:endParaRPr lang="en-US" altLang="zh-CN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0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085528" y="2540624"/>
            <a:ext cx="6058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400" kern="100" dirty="0" err="1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Kubernetes</a:t>
            </a:r>
            <a:r>
              <a:rPr lang="en-US" altLang="zh-CN" sz="2400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, cloud</a:t>
            </a:r>
          </a:p>
          <a:p>
            <a:pPr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and lessons</a:t>
            </a:r>
            <a:endParaRPr lang="en-US" altLang="zh-CN" sz="2400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16" name="AutoShape 37">
              <a:extLst>
                <a:ext uri="{FF2B5EF4-FFF2-40B4-BE49-F238E27FC236}">
                  <a16:creationId xmlns="" xmlns:a16="http://schemas.microsoft.com/office/drawing/2014/main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17" name="AutoShape 38">
              <a:extLst>
                <a:ext uri="{FF2B5EF4-FFF2-40B4-BE49-F238E27FC236}">
                  <a16:creationId xmlns="" xmlns:a16="http://schemas.microsoft.com/office/drawing/2014/main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18" name="AutoShape 39">
              <a:extLst>
                <a:ext uri="{FF2B5EF4-FFF2-40B4-BE49-F238E27FC236}">
                  <a16:creationId xmlns="" xmlns:a16="http://schemas.microsoft.com/office/drawing/2014/main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19" name="AutoShape 40">
              <a:extLst>
                <a:ext uri="{FF2B5EF4-FFF2-40B4-BE49-F238E27FC236}">
                  <a16:creationId xmlns="" xmlns:a16="http://schemas.microsoft.com/office/drawing/2014/main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0" name="AutoShape 41">
              <a:extLst>
                <a:ext uri="{FF2B5EF4-FFF2-40B4-BE49-F238E27FC236}">
                  <a16:creationId xmlns="" xmlns:a16="http://schemas.microsoft.com/office/drawing/2014/main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1" name="AutoShape 42">
              <a:extLst>
                <a:ext uri="{FF2B5EF4-FFF2-40B4-BE49-F238E27FC236}">
                  <a16:creationId xmlns="" xmlns:a16="http://schemas.microsoft.com/office/drawing/2014/main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7168740" y="963826"/>
            <a:ext cx="0" cy="41796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7042083" y="843347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042083" y="1786579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042083" y="2812705"/>
            <a:ext cx="253314" cy="240957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042083" y="3918120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1878710"/>
            <a:ext cx="4285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Tech issues</a:t>
            </a:r>
            <a:endParaRPr lang="zh-CN" altLang="en-US" sz="28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6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742818"/>
            <a:ext cx="4516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Our tech stack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="" xmlns:a16="http://schemas.microsoft.com/office/drawing/2014/main" id="{73084343-2799-445B-B759-EFC6EAE38533}"/>
              </a:ext>
            </a:extLst>
          </p:cNvPr>
          <p:cNvSpPr/>
          <p:nvPr/>
        </p:nvSpPr>
        <p:spPr>
          <a:xfrm>
            <a:off x="893170" y="2458173"/>
            <a:ext cx="901533" cy="10431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矩形: 圆角 63">
            <a:extLst>
              <a:ext uri="{FF2B5EF4-FFF2-40B4-BE49-F238E27FC236}">
                <a16:creationId xmlns="" xmlns:a16="http://schemas.microsoft.com/office/drawing/2014/main" id="{BCD2B3CC-3858-4463-8607-1A02323512F4}"/>
              </a:ext>
            </a:extLst>
          </p:cNvPr>
          <p:cNvSpPr/>
          <p:nvPr/>
        </p:nvSpPr>
        <p:spPr>
          <a:xfrm>
            <a:off x="780686" y="2292530"/>
            <a:ext cx="7582619" cy="137549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="" xmlns:a16="http://schemas.microsoft.com/office/drawing/2014/main" id="{46AEE037-07A3-4383-9253-AE0E904AF3D5}"/>
              </a:ext>
            </a:extLst>
          </p:cNvPr>
          <p:cNvSpPr/>
          <p:nvPr/>
        </p:nvSpPr>
        <p:spPr>
          <a:xfrm>
            <a:off x="893678" y="1212334"/>
            <a:ext cx="901533" cy="8656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: 圆角 67">
            <a:extLst>
              <a:ext uri="{FF2B5EF4-FFF2-40B4-BE49-F238E27FC236}">
                <a16:creationId xmlns="" xmlns:a16="http://schemas.microsoft.com/office/drawing/2014/main" id="{AB0588ED-15DA-4F08-9A76-591E697396C3}"/>
              </a:ext>
            </a:extLst>
          </p:cNvPr>
          <p:cNvSpPr/>
          <p:nvPr/>
        </p:nvSpPr>
        <p:spPr>
          <a:xfrm>
            <a:off x="780691" y="1064224"/>
            <a:ext cx="7582616" cy="112909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="" xmlns:a16="http://schemas.microsoft.com/office/drawing/2014/main" id="{EC89490A-C4C2-490E-B13A-DB5F6B556A95}"/>
              </a:ext>
            </a:extLst>
          </p:cNvPr>
          <p:cNvSpPr/>
          <p:nvPr/>
        </p:nvSpPr>
        <p:spPr>
          <a:xfrm>
            <a:off x="1293329" y="2330998"/>
            <a:ext cx="63711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 frontend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err="1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Vue</a:t>
            </a:r>
            <a:endParaRPr lang="en-US" altLang="zh-CN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 backend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python native &amp; </a:t>
            </a:r>
            <a:r>
              <a:rPr lang="en-US" altLang="zh-CN" sz="2000" dirty="0" err="1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python+django</a:t>
            </a:r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&amp;</a:t>
            </a:r>
          </a:p>
          <a:p>
            <a:pPr lvl="1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			 java native</a:t>
            </a:r>
          </a:p>
          <a:p>
            <a:pPr lvl="1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 database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MySQL</a:t>
            </a:r>
            <a:endParaRPr lang="en-US" altLang="zh-CN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82D435E7-C670-4529-A477-208C9BA3B11C}"/>
              </a:ext>
            </a:extLst>
          </p:cNvPr>
          <p:cNvSpPr/>
          <p:nvPr/>
        </p:nvSpPr>
        <p:spPr>
          <a:xfrm>
            <a:off x="1302930" y="1233418"/>
            <a:ext cx="6273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 Containerization: </a:t>
            </a:r>
            <a:r>
              <a:rPr lang="en-US" altLang="zh-CN" sz="2000" dirty="0" err="1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Docker</a:t>
            </a:r>
            <a:endParaRPr lang="en-US" altLang="zh-CN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 Orchestration: </a:t>
            </a:r>
            <a:r>
              <a:rPr lang="en-US" altLang="zh-CN" sz="2000" dirty="0" err="1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Kubernetes</a:t>
            </a:r>
            <a:endParaRPr lang="en-US" altLang="zh-CN" sz="20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F69654B9-54B0-48E4-A873-115B1E6B084A}"/>
              </a:ext>
            </a:extLst>
          </p:cNvPr>
          <p:cNvGrpSpPr/>
          <p:nvPr/>
        </p:nvGrpSpPr>
        <p:grpSpPr>
          <a:xfrm>
            <a:off x="1170944" y="2725084"/>
            <a:ext cx="352547" cy="513912"/>
            <a:chOff x="2528974" y="2863357"/>
            <a:chExt cx="246811" cy="359779"/>
          </a:xfrm>
          <a:solidFill>
            <a:sysClr val="window" lastClr="FFFFFF"/>
          </a:solidFill>
        </p:grpSpPr>
        <p:sp>
          <p:nvSpPr>
            <p:cNvPr id="28" name="AutoShape 113">
              <a:extLst>
                <a:ext uri="{FF2B5EF4-FFF2-40B4-BE49-F238E27FC236}">
                  <a16:creationId xmlns="" xmlns:a16="http://schemas.microsoft.com/office/drawing/2014/main" id="{762A4469-ED62-403E-BACD-2BFF1C474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9" name="AutoShape 114">
              <a:extLst>
                <a:ext uri="{FF2B5EF4-FFF2-40B4-BE49-F238E27FC236}">
                  <a16:creationId xmlns="" xmlns:a16="http://schemas.microsoft.com/office/drawing/2014/main" id="{C7427E8C-4C72-4C41-A4D8-8C831C0A6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grpSp>
        <p:nvGrpSpPr>
          <p:cNvPr id="31" name="Group 112">
            <a:extLst>
              <a:ext uri="{FF2B5EF4-FFF2-40B4-BE49-F238E27FC236}">
                <a16:creationId xmlns="" xmlns:a16="http://schemas.microsoft.com/office/drawing/2014/main" id="{613E52A4-EE4D-4CBB-8DE4-A4570FC801F6}"/>
              </a:ext>
            </a:extLst>
          </p:cNvPr>
          <p:cNvGrpSpPr/>
          <p:nvPr/>
        </p:nvGrpSpPr>
        <p:grpSpPr>
          <a:xfrm>
            <a:off x="1081374" y="1484247"/>
            <a:ext cx="526139" cy="411568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32" name="AutoShape 110">
              <a:extLst>
                <a:ext uri="{FF2B5EF4-FFF2-40B4-BE49-F238E27FC236}">
                  <a16:creationId xmlns="" xmlns:a16="http://schemas.microsoft.com/office/drawing/2014/main" id="{DE087891-21D7-4847-8863-D0AA10AD7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33" name="AutoShape 111">
              <a:extLst>
                <a:ext uri="{FF2B5EF4-FFF2-40B4-BE49-F238E27FC236}">
                  <a16:creationId xmlns="" xmlns:a16="http://schemas.microsoft.com/office/drawing/2014/main" id="{F70ACFE0-ADE2-4AC8-98BB-EFEDF1D75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73084343-2799-445B-B759-EFC6EAE38533}"/>
              </a:ext>
            </a:extLst>
          </p:cNvPr>
          <p:cNvSpPr/>
          <p:nvPr/>
        </p:nvSpPr>
        <p:spPr>
          <a:xfrm>
            <a:off x="893169" y="3870900"/>
            <a:ext cx="901533" cy="82011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: 圆角 63">
            <a:extLst>
              <a:ext uri="{FF2B5EF4-FFF2-40B4-BE49-F238E27FC236}">
                <a16:creationId xmlns="" xmlns:a16="http://schemas.microsoft.com/office/drawing/2014/main" id="{BCD2B3CC-3858-4463-8607-1A02323512F4}"/>
              </a:ext>
            </a:extLst>
          </p:cNvPr>
          <p:cNvSpPr/>
          <p:nvPr/>
        </p:nvSpPr>
        <p:spPr>
          <a:xfrm>
            <a:off x="780685" y="3776316"/>
            <a:ext cx="7582619" cy="1081367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EC89490A-C4C2-490E-B13A-DB5F6B556A95}"/>
              </a:ext>
            </a:extLst>
          </p:cNvPr>
          <p:cNvSpPr/>
          <p:nvPr/>
        </p:nvSpPr>
        <p:spPr>
          <a:xfrm>
            <a:off x="1293326" y="3963056"/>
            <a:ext cx="78012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 input filter</a:t>
            </a:r>
            <a:r>
              <a:rPr lang="zh-CN" altLang="en-US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000" dirty="0" err="1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Chatgpt</a:t>
            </a:r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3.5 turbo</a:t>
            </a:r>
          </a:p>
          <a:p>
            <a:pPr lvl="1"/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— info source: </a:t>
            </a:r>
            <a:r>
              <a:rPr lang="en-US" altLang="zh-CN" sz="2000" dirty="0" err="1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GaoDe</a:t>
            </a:r>
            <a:r>
              <a:rPr lang="en-US" altLang="zh-CN" sz="20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Map</a:t>
            </a:r>
            <a:endParaRPr lang="en-US" altLang="zh-CN" sz="20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="" xmlns:a16="http://schemas.microsoft.com/office/drawing/2014/main" id="{1ED84EDF-6D20-40CB-82F4-D0D8A54B63CC}"/>
              </a:ext>
            </a:extLst>
          </p:cNvPr>
          <p:cNvGrpSpPr/>
          <p:nvPr/>
        </p:nvGrpSpPr>
        <p:grpSpPr>
          <a:xfrm>
            <a:off x="1060763" y="4002043"/>
            <a:ext cx="557830" cy="55783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26" name="AutoShape 126">
              <a:extLst>
                <a:ext uri="{FF2B5EF4-FFF2-40B4-BE49-F238E27FC236}">
                  <a16:creationId xmlns="" xmlns:a16="http://schemas.microsoft.com/office/drawing/2014/main" id="{47CF404B-B45D-4987-B666-AF99E1CE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30" name="AutoShape 127">
              <a:extLst>
                <a:ext uri="{FF2B5EF4-FFF2-40B4-BE49-F238E27FC236}">
                  <a16:creationId xmlns="" xmlns:a16="http://schemas.microsoft.com/office/drawing/2014/main" id="{C365FB4B-28E1-46C2-A223-FEF89539A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5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742818"/>
            <a:ext cx="4516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err="1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Kubernetes</a:t>
            </a: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Architecture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390900" y="160638"/>
            <a:ext cx="5568950" cy="4899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438525" y="4783093"/>
            <a:ext cx="539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Figure 2 : The architecture of our </a:t>
            </a:r>
            <a:r>
              <a:rPr lang="en-US" altLang="zh-CN" sz="1200" b="1" dirty="0" err="1" smtClean="0">
                <a:solidFill>
                  <a:schemeClr val="bg1">
                    <a:lumMod val="95000"/>
                  </a:schemeClr>
                </a:solidFill>
              </a:rPr>
              <a:t>kubernetes</a:t>
            </a:r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 cluster.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DCED1CF3-02E4-407A-8884-FCB793328894}"/>
              </a:ext>
            </a:extLst>
          </p:cNvPr>
          <p:cNvSpPr/>
          <p:nvPr/>
        </p:nvSpPr>
        <p:spPr>
          <a:xfrm>
            <a:off x="389207" y="1492830"/>
            <a:ext cx="236300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Micro Service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DCED1CF3-02E4-407A-8884-FCB793328894}"/>
              </a:ext>
            </a:extLst>
          </p:cNvPr>
          <p:cNvSpPr/>
          <p:nvPr/>
        </p:nvSpPr>
        <p:spPr>
          <a:xfrm>
            <a:off x="388821" y="2610365"/>
            <a:ext cx="236300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Economical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DCED1CF3-02E4-407A-8884-FCB793328894}"/>
              </a:ext>
            </a:extLst>
          </p:cNvPr>
          <p:cNvSpPr/>
          <p:nvPr/>
        </p:nvSpPr>
        <p:spPr>
          <a:xfrm>
            <a:off x="388822" y="3824210"/>
            <a:ext cx="236300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Diagnosability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198393"/>
            <a:ext cx="5473700" cy="458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80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742818"/>
            <a:ext cx="4516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Micro Service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44880" y="1019816"/>
            <a:ext cx="7193280" cy="264237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021363" y="3385190"/>
            <a:ext cx="539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Figure 3 : </a:t>
            </a:r>
            <a:r>
              <a:rPr lang="en-US" altLang="zh-CN" sz="1200" b="1" dirty="0" err="1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en-US" altLang="zh-CN" sz="1200" b="1" dirty="0" err="1" smtClean="0">
                <a:solidFill>
                  <a:schemeClr val="bg1">
                    <a:lumMod val="95000"/>
                  </a:schemeClr>
                </a:solidFill>
              </a:rPr>
              <a:t>ackends</a:t>
            </a:r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 using different programming languages and frameworks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DDDD06C2-0A95-4B14-9E09-89CC4B302BB0}"/>
              </a:ext>
            </a:extLst>
          </p:cNvPr>
          <p:cNvSpPr/>
          <p:nvPr/>
        </p:nvSpPr>
        <p:spPr>
          <a:xfrm>
            <a:off x="346431" y="3876666"/>
            <a:ext cx="2545908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single responsibility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DDDD06C2-0A95-4B14-9E09-89CC4B302BB0}"/>
              </a:ext>
            </a:extLst>
          </p:cNvPr>
          <p:cNvSpPr/>
          <p:nvPr/>
        </p:nvSpPr>
        <p:spPr>
          <a:xfrm>
            <a:off x="3262184" y="3876666"/>
            <a:ext cx="2576384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light communication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DDD06C2-0A95-4B14-9E09-89CC4B302BB0}"/>
              </a:ext>
            </a:extLst>
          </p:cNvPr>
          <p:cNvSpPr/>
          <p:nvPr/>
        </p:nvSpPr>
        <p:spPr>
          <a:xfrm>
            <a:off x="6190735" y="3876666"/>
            <a:ext cx="2507076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faster development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46" y="1038105"/>
            <a:ext cx="715327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322576" y="2968752"/>
            <a:ext cx="2657856" cy="286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6190735" y="2968752"/>
            <a:ext cx="1484130" cy="286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868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742818"/>
            <a:ext cx="4516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Economical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5604" y="2746003"/>
            <a:ext cx="4041648" cy="13849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628" y="2782579"/>
            <a:ext cx="3942207" cy="1046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DDDD06C2-0A95-4B14-9E09-89CC4B302BB0}"/>
              </a:ext>
            </a:extLst>
          </p:cNvPr>
          <p:cNvSpPr/>
          <p:nvPr/>
        </p:nvSpPr>
        <p:spPr>
          <a:xfrm>
            <a:off x="1042742" y="1310643"/>
            <a:ext cx="257638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</a:t>
            </a: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atch processing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3619126" y="1361346"/>
            <a:ext cx="1761744" cy="29870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DDD06C2-0A95-4B14-9E09-89CC4B302BB0}"/>
              </a:ext>
            </a:extLst>
          </p:cNvPr>
          <p:cNvSpPr/>
          <p:nvPr/>
        </p:nvSpPr>
        <p:spPr>
          <a:xfrm>
            <a:off x="5380870" y="1310643"/>
            <a:ext cx="2576384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repeated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005132" y="881317"/>
            <a:ext cx="1327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30min</a:t>
            </a:r>
            <a:endParaRPr lang="en-US" altLang="zh-CN" sz="28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1243250" y="1872362"/>
            <a:ext cx="73247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work for 10 min -&gt; idle for </a:t>
            </a:r>
            <a:r>
              <a:rPr lang="en-US" altLang="zh-CN" sz="3200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20 min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!</a:t>
            </a:r>
            <a:endParaRPr lang="en-US" altLang="zh-CN" sz="2800" b="1" kern="1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523922" y="2746004"/>
            <a:ext cx="31763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declarative</a:t>
            </a:r>
            <a:r>
              <a:rPr lang="en-US" altLang="zh-CN" sz="28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way to manage pod lifecycle</a:t>
            </a:r>
            <a:endParaRPr lang="en-US" altLang="zh-CN" sz="2800" b="1" kern="1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28052" y="3828852"/>
            <a:ext cx="539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Figure </a:t>
            </a:r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4 </a:t>
            </a:r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: the </a:t>
            </a:r>
            <a:r>
              <a:rPr lang="en-US" altLang="zh-CN" sz="1200" b="1" dirty="0" err="1" smtClean="0">
                <a:solidFill>
                  <a:schemeClr val="bg1">
                    <a:lumMod val="95000"/>
                  </a:schemeClr>
                </a:solidFill>
              </a:rPr>
              <a:t>cronjob</a:t>
            </a:r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 manages pods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0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742818"/>
            <a:ext cx="4516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err="1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Diagnosability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6270" y="775350"/>
            <a:ext cx="6375400" cy="24822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5645" y="2918475"/>
            <a:ext cx="539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Figure 6 : </a:t>
            </a:r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wo kinds of probes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45" y="803925"/>
            <a:ext cx="32004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045" y="803925"/>
            <a:ext cx="309562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DCED1CF3-02E4-407A-8884-FCB793328894}"/>
              </a:ext>
            </a:extLst>
          </p:cNvPr>
          <p:cNvSpPr/>
          <p:nvPr/>
        </p:nvSpPr>
        <p:spPr>
          <a:xfrm>
            <a:off x="966681" y="3939129"/>
            <a:ext cx="236300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livenessProbe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3329684" y="4061960"/>
            <a:ext cx="1937736" cy="15444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CED1CF3-02E4-407A-8884-FCB793328894}"/>
              </a:ext>
            </a:extLst>
          </p:cNvPr>
          <p:cNvSpPr/>
          <p:nvPr/>
        </p:nvSpPr>
        <p:spPr>
          <a:xfrm>
            <a:off x="5267420" y="3939129"/>
            <a:ext cx="2748820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Ensure Low Latency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6430" y="1970058"/>
            <a:ext cx="1881752" cy="12875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98" y="2015137"/>
            <a:ext cx="1762245" cy="120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915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742818"/>
            <a:ext cx="4516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err="1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Kubernetes</a:t>
            </a: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Architecture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DCED1CF3-02E4-407A-8884-FCB793328894}"/>
              </a:ext>
            </a:extLst>
          </p:cNvPr>
          <p:cNvSpPr/>
          <p:nvPr/>
        </p:nvSpPr>
        <p:spPr>
          <a:xfrm>
            <a:off x="1605791" y="1511374"/>
            <a:ext cx="236300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Micro Service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DCED1CF3-02E4-407A-8884-FCB793328894}"/>
              </a:ext>
            </a:extLst>
          </p:cNvPr>
          <p:cNvSpPr/>
          <p:nvPr/>
        </p:nvSpPr>
        <p:spPr>
          <a:xfrm>
            <a:off x="1605405" y="2658046"/>
            <a:ext cx="236300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Economical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DCED1CF3-02E4-407A-8884-FCB793328894}"/>
              </a:ext>
            </a:extLst>
          </p:cNvPr>
          <p:cNvSpPr/>
          <p:nvPr/>
        </p:nvSpPr>
        <p:spPr>
          <a:xfrm>
            <a:off x="1605406" y="3842754"/>
            <a:ext cx="2363003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2000" kern="100" dirty="0" err="1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Diagnosability</a:t>
            </a:r>
            <a:endParaRPr lang="en-US" altLang="zh-CN" sz="20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423719" y="2115160"/>
            <a:ext cx="498595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Go Cloud Native For</a:t>
            </a:r>
          </a:p>
          <a:p>
            <a:pPr>
              <a:spcAft>
                <a:spcPts val="0"/>
              </a:spcAft>
            </a:pPr>
            <a:r>
              <a:rPr lang="en-US" altLang="zh-CN" sz="4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</a:t>
            </a:r>
            <a:r>
              <a:rPr lang="en-US" altLang="zh-CN" sz="4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apability</a:t>
            </a:r>
            <a:endParaRPr lang="en-US" altLang="zh-CN" sz="4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4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4DDA22EB-20CE-408C-85B4-8B6AF0706B36}"/>
              </a:ext>
            </a:extLst>
          </p:cNvPr>
          <p:cNvSpPr txBox="1"/>
          <p:nvPr/>
        </p:nvSpPr>
        <p:spPr>
          <a:xfrm>
            <a:off x="413918" y="286718"/>
            <a:ext cx="2278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>
                    <a:lumMod val="95000"/>
                  </a:schemeClr>
                </a:solidFill>
              </a:rPr>
              <a:t>Road Map</a:t>
            </a:r>
            <a:endParaRPr lang="zh-CN" alt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3" name="直接连接符 22"/>
          <p:cNvCxnSpPr>
            <a:endCxn id="22" idx="2"/>
          </p:cNvCxnSpPr>
          <p:nvPr/>
        </p:nvCxnSpPr>
        <p:spPr>
          <a:xfrm>
            <a:off x="4572000" y="963827"/>
            <a:ext cx="0" cy="41796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445343" y="843348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445343" y="1786580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445343" y="2812706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445343" y="3918121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4706101" y="702217"/>
            <a:ext cx="3377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Introduction</a:t>
            </a:r>
            <a:endParaRPr lang="zh-CN" altLang="en-US" sz="28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4706097" y="2671574"/>
            <a:ext cx="42852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Tech issues</a:t>
            </a:r>
            <a:endParaRPr lang="zh-CN" altLang="en-US" sz="28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2793081" y="3776989"/>
            <a:ext cx="4464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Summary</a:t>
            </a:r>
            <a:endParaRPr lang="zh-CN" altLang="en-US" sz="28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413918" y="1635091"/>
            <a:ext cx="4464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Service and functionalities</a:t>
            </a:r>
            <a:endParaRPr lang="zh-CN" altLang="en-US" sz="28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90474" y="1272638"/>
            <a:ext cx="109980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Auto-Scaling-Group &amp; </a:t>
            </a:r>
          </a:p>
          <a:p>
            <a:r>
              <a:rPr lang="en-US" altLang="zh-CN" sz="28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HPA (</a:t>
            </a:r>
            <a:r>
              <a:rPr lang="en-US" altLang="zh-CN" sz="2800" kern="1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HorizentalPodAutoscaler</a:t>
            </a:r>
            <a:r>
              <a:rPr lang="en-US" altLang="zh-CN" sz="28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6D3ECB3E-3C1F-6486-DF4F-DF7CB6448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0" y="901669"/>
            <a:ext cx="2834868" cy="74193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A9AA2F5F-0FBD-80D8-CBCC-F021E07D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508" y="218716"/>
            <a:ext cx="3008530" cy="758963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742818"/>
            <a:ext cx="4516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Elasticity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15CFCAC6-06A6-00EB-1753-1475B8746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31" y="2312958"/>
            <a:ext cx="7174138" cy="107830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F72FE980-2A90-5E2D-C5F4-67711ED20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931" y="3458448"/>
            <a:ext cx="7174138" cy="15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290474" y="1272638"/>
            <a:ext cx="109980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Auto-Scaling-Group &amp; </a:t>
            </a:r>
          </a:p>
          <a:p>
            <a:r>
              <a:rPr lang="en-US" altLang="zh-CN" sz="28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HPA (</a:t>
            </a:r>
            <a:r>
              <a:rPr lang="en-US" altLang="zh-CN" sz="2800" kern="1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HorizentalPodAutoscaler</a:t>
            </a:r>
            <a:r>
              <a:rPr lang="en-US" altLang="zh-CN" sz="28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742818"/>
            <a:ext cx="4516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Elasticity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6B0E915D-B910-972D-657D-9780C28A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74" y="2488487"/>
            <a:ext cx="8443613" cy="18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388821" y="964482"/>
            <a:ext cx="6847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The traits of cloud-native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B5E5133-D8A6-E19C-FF49-F59C41ADAABC}"/>
              </a:ext>
            </a:extLst>
          </p:cNvPr>
          <p:cNvSpPr/>
          <p:nvPr/>
        </p:nvSpPr>
        <p:spPr>
          <a:xfrm>
            <a:off x="388822" y="1647415"/>
            <a:ext cx="87018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Migratability</a:t>
            </a:r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&amp; Elasticity &amp; Encapsulation</a:t>
            </a:r>
            <a:endParaRPr lang="zh-CN" altLang="en-US" sz="20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6CF8D83-DD4C-76E2-8A69-EDA4C72D9CFB}"/>
              </a:ext>
            </a:extLst>
          </p:cNvPr>
          <p:cNvSpPr/>
          <p:nvPr/>
        </p:nvSpPr>
        <p:spPr>
          <a:xfrm>
            <a:off x="893071" y="2232420"/>
            <a:ext cx="81296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Developing Model   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V.S.</a:t>
            </a:r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 Production Model</a:t>
            </a:r>
            <a:endParaRPr lang="zh-CN" altLang="en-US" sz="20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437B5F9-AB49-18F4-EB98-701B5ADB7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56" y="76200"/>
            <a:ext cx="2668345" cy="217164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EB1612C-BC8C-B4FB-0837-8F732779E77C}"/>
              </a:ext>
            </a:extLst>
          </p:cNvPr>
          <p:cNvSpPr/>
          <p:nvPr/>
        </p:nvSpPr>
        <p:spPr>
          <a:xfrm>
            <a:off x="2095500" y="3477110"/>
            <a:ext cx="107594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Parallel </a:t>
            </a:r>
            <a:r>
              <a:rPr lang="en-US" altLang="zh-CN" sz="2000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framework-building 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&amp;</a:t>
            </a:r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function-developing</a:t>
            </a:r>
            <a:endParaRPr lang="zh-CN" altLang="en-US" sz="20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21181F92-0542-CE88-0D2D-5E68D310CB8B}"/>
              </a:ext>
            </a:extLst>
          </p:cNvPr>
          <p:cNvSpPr/>
          <p:nvPr/>
        </p:nvSpPr>
        <p:spPr>
          <a:xfrm>
            <a:off x="1506307" y="2835202"/>
            <a:ext cx="79196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Functionality </a:t>
            </a:r>
            <a:r>
              <a:rPr lang="en-US" altLang="zh-CN" sz="2000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disassembly </a:t>
            </a:r>
            <a:r>
              <a:rPr lang="en-US" altLang="zh-CN" sz="2000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&amp;</a:t>
            </a:r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front/backend separation</a:t>
            </a:r>
            <a:endParaRPr lang="zh-CN" altLang="en-US" sz="20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Development process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Development process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B1EF227F-F971-46C4-8C83-D820A502B67B}"/>
              </a:ext>
            </a:extLst>
          </p:cNvPr>
          <p:cNvSpPr/>
          <p:nvPr/>
        </p:nvSpPr>
        <p:spPr>
          <a:xfrm>
            <a:off x="518427" y="837217"/>
            <a:ext cx="109980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Give it a try ?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FB5E5133-D8A6-E19C-FF49-F59C41ADAABC}"/>
              </a:ext>
            </a:extLst>
          </p:cNvPr>
          <p:cNvSpPr/>
          <p:nvPr/>
        </p:nvSpPr>
        <p:spPr>
          <a:xfrm>
            <a:off x="190768" y="1354284"/>
            <a:ext cx="9144950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Directly call the service</a:t>
            </a:r>
            <a:r>
              <a:rPr lang="en-US" altLang="zh-CN" sz="2667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		</a:t>
            </a:r>
            <a:r>
              <a:rPr lang="en-US" altLang="zh-CN" sz="2667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x</a:t>
            </a:r>
          </a:p>
          <a:p>
            <a:r>
              <a:rPr lang="en-US" altLang="zh-CN" sz="2667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—— Difference between serve/build – problem with parsing static files ‘</a:t>
            </a:r>
            <a:r>
              <a:rPr lang="en-US" altLang="zh-CN" sz="1400" kern="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dist</a:t>
            </a:r>
            <a:r>
              <a:rPr lang="en-US" altLang="zh-CN" sz="14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’</a:t>
            </a:r>
            <a:r>
              <a:rPr lang="en-US" altLang="zh-CN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</a:t>
            </a:r>
            <a:endParaRPr lang="zh-CN" altLang="en-US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2F513121-FF12-8464-3E9D-A076C8F70921}"/>
              </a:ext>
            </a:extLst>
          </p:cNvPr>
          <p:cNvSpPr/>
          <p:nvPr/>
        </p:nvSpPr>
        <p:spPr>
          <a:xfrm>
            <a:off x="190768" y="2115150"/>
            <a:ext cx="10300752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Directly call the </a:t>
            </a:r>
            <a:r>
              <a:rPr lang="en-US" altLang="zh-CN" sz="2000" kern="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dns</a:t>
            </a:r>
            <a:r>
              <a:rPr lang="en-US" altLang="zh-CN" sz="2667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		</a:t>
            </a:r>
            <a:r>
              <a:rPr lang="en-US" altLang="zh-CN" sz="2667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x</a:t>
            </a:r>
          </a:p>
          <a:p>
            <a:r>
              <a:rPr lang="en-US" altLang="zh-CN" sz="2667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—— Inflexible </a:t>
            </a:r>
            <a:r>
              <a:rPr lang="en-US" altLang="zh-CN" sz="1400" kern="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url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modification – ENV – </a:t>
            </a:r>
            <a:r>
              <a:rPr lang="en-US" altLang="zh-CN" sz="1400" kern="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js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server can’t read local env due to security</a:t>
            </a:r>
            <a:endParaRPr lang="zh-CN" altLang="en-US" sz="1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8AEDEB6F-4B0F-0EE0-258D-16ED12DCF432}"/>
              </a:ext>
            </a:extLst>
          </p:cNvPr>
          <p:cNvSpPr/>
          <p:nvPr/>
        </p:nvSpPr>
        <p:spPr>
          <a:xfrm>
            <a:off x="190767" y="2888030"/>
            <a:ext cx="11098109" cy="1190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Side-car designation</a:t>
            </a:r>
            <a:r>
              <a:rPr lang="en-US" altLang="zh-CN" sz="2667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		</a:t>
            </a:r>
            <a:r>
              <a:rPr lang="en-US" altLang="zh-CN" sz="2667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x</a:t>
            </a:r>
          </a:p>
          <a:p>
            <a:r>
              <a:rPr lang="en-US" altLang="zh-CN" sz="2667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—— One pod with two containers – side part create a localhost listening &amp; forwarding server</a:t>
            </a:r>
          </a:p>
          <a:p>
            <a:r>
              <a:rPr lang="en-US" altLang="zh-CN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       Works in local </a:t>
            </a:r>
            <a:r>
              <a:rPr lang="zh-CN" altLang="en-US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√ </a:t>
            </a:r>
            <a:r>
              <a:rPr lang="en-US" altLang="zh-CN" sz="1400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Works 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in pods with flask + flask </a:t>
            </a:r>
            <a:r>
              <a:rPr lang="zh-CN" altLang="en-US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√ 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fails in pods with </a:t>
            </a:r>
            <a:r>
              <a:rPr lang="en-US" altLang="zh-CN" sz="1400" kern="100" dirty="0" err="1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vue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+ flask</a:t>
            </a:r>
            <a:endParaRPr lang="zh-CN" altLang="en-US" sz="1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A7F1F298-AE29-DB0A-7337-3FF91BCECEF9}"/>
              </a:ext>
            </a:extLst>
          </p:cNvPr>
          <p:cNvSpPr/>
          <p:nvPr/>
        </p:nvSpPr>
        <p:spPr>
          <a:xfrm>
            <a:off x="198590" y="3895948"/>
            <a:ext cx="11098109" cy="913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One container, Two program</a:t>
            </a:r>
            <a:r>
              <a:rPr lang="en-US" altLang="zh-CN" sz="2667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		</a:t>
            </a:r>
            <a:r>
              <a:rPr lang="en-US" altLang="zh-CN" sz="2667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?</a:t>
            </a:r>
          </a:p>
          <a:p>
            <a:r>
              <a:rPr lang="en-US" altLang="zh-CN" sz="2667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14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—— However it doesn’t seems a better way</a:t>
            </a:r>
            <a:endParaRPr lang="zh-CN" altLang="en-US" sz="14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A1D5AA72-E366-5086-E2D1-A00639871D57}"/>
              </a:ext>
            </a:extLst>
          </p:cNvPr>
          <p:cNvSpPr/>
          <p:nvPr/>
        </p:nvSpPr>
        <p:spPr>
          <a:xfrm>
            <a:off x="3623463" y="242887"/>
            <a:ext cx="552053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Try a lot + Fail a lot = Learn a lot + Inelegant solution</a:t>
            </a:r>
          </a:p>
          <a:p>
            <a:r>
              <a:rPr lang="en-US" altLang="zh-CN" sz="15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It’s indeed a good try to seeks for proven solutions of others at last —— Nginx with reverse proxy</a:t>
            </a:r>
            <a:endParaRPr lang="zh-CN" altLang="en-US" sz="15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7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Kafka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299444" y="1614519"/>
            <a:ext cx="8248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Our </a:t>
            </a:r>
            <a:r>
              <a:rPr lang="en-US" altLang="zh-CN" sz="2800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Trial:</a:t>
            </a:r>
            <a:endParaRPr lang="en-US" altLang="zh-CN" sz="2800" b="1" kern="1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3" name="Picture 2" descr="https://apache.org/logos/res/kafka/kafka_highres.png">
            <a:extLst>
              <a:ext uri="{FF2B5EF4-FFF2-40B4-BE49-F238E27FC236}">
                <a16:creationId xmlns="" xmlns:a16="http://schemas.microsoft.com/office/drawing/2014/main" id="{52571B65-DE5A-4EEA-843F-90651A663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00" y="306371"/>
            <a:ext cx="1558731" cy="77936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文本框 4">
            <a:extLst>
              <a:ext uri="{FF2B5EF4-FFF2-40B4-BE49-F238E27FC236}">
                <a16:creationId xmlns="" xmlns:a16="http://schemas.microsoft.com/office/drawing/2014/main" id="{A810C166-1D52-4E73-817A-92D7267DA666}"/>
              </a:ext>
            </a:extLst>
          </p:cNvPr>
          <p:cNvSpPr txBox="1"/>
          <p:nvPr/>
        </p:nvSpPr>
        <p:spPr>
          <a:xfrm>
            <a:off x="0" y="2351532"/>
            <a:ext cx="4940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Display the dynamic changes in temperature of a certain place since the records began in the past in a short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The received data is discontinuous “</a:t>
            </a:r>
            <a:r>
              <a:rPr lang="en-US" altLang="zh-CN" dirty="0" err="1" smtClean="0">
                <a:solidFill>
                  <a:schemeClr val="bg1"/>
                </a:solidFill>
              </a:rPr>
              <a:t>compress”time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series to make it “continuous”</a:t>
            </a:r>
          </a:p>
        </p:txBody>
      </p:sp>
      <p:sp>
        <p:nvSpPr>
          <p:cNvPr id="25" name="文本框 9">
            <a:extLst>
              <a:ext uri="{FF2B5EF4-FFF2-40B4-BE49-F238E27FC236}">
                <a16:creationId xmlns="" xmlns:a16="http://schemas.microsoft.com/office/drawing/2014/main" id="{30409311-53E8-453F-AFA4-B84C446ACB94}"/>
              </a:ext>
            </a:extLst>
          </p:cNvPr>
          <p:cNvSpPr txBox="1"/>
          <p:nvPr/>
        </p:nvSpPr>
        <p:spPr>
          <a:xfrm>
            <a:off x="5025600" y="1876129"/>
            <a:ext cx="41839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Why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do we </a:t>
            </a:r>
            <a:r>
              <a:rPr lang="en-US" altLang="zh-CN" sz="2000" b="1" dirty="0">
                <a:solidFill>
                  <a:schemeClr val="bg1"/>
                </a:solidFill>
              </a:rPr>
              <a:t>want to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use it?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Weather data needs to be updated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The amount of weather data is enormous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Ensure accuracy and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Lower cost, higher efficiency</a:t>
            </a:r>
          </a:p>
        </p:txBody>
      </p:sp>
    </p:spTree>
    <p:extLst>
      <p:ext uri="{BB962C8B-B14F-4D97-AF65-F5344CB8AC3E}">
        <p14:creationId xmlns:p14="http://schemas.microsoft.com/office/powerpoint/2010/main" val="9151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8823" y="742818"/>
            <a:ext cx="463296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Why we want to build a chatroom? - Real needs &amp; better solutions</a:t>
            </a:r>
          </a:p>
        </p:txBody>
      </p:sp>
      <p:sp>
        <p:nvSpPr>
          <p:cNvPr id="11" name="矩形 10"/>
          <p:cNvSpPr/>
          <p:nvPr/>
        </p:nvSpPr>
        <p:spPr>
          <a:xfrm>
            <a:off x="388822" y="375240"/>
            <a:ext cx="4034897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 - Chatroom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" y="2600960"/>
            <a:ext cx="1842770" cy="19113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80" y="1482090"/>
            <a:ext cx="3103245" cy="17500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125423" y="1112388"/>
            <a:ext cx="87693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NWSChat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70" y="1482090"/>
            <a:ext cx="3143885" cy="102489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995873" y="1112388"/>
            <a:ext cx="114490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b="1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STORMCAST</a:t>
            </a:r>
          </a:p>
        </p:txBody>
      </p:sp>
      <p:sp>
        <p:nvSpPr>
          <p:cNvPr id="17" name="矩形 16"/>
          <p:cNvSpPr/>
          <p:nvPr/>
        </p:nvSpPr>
        <p:spPr>
          <a:xfrm>
            <a:off x="2534920" y="2725420"/>
            <a:ext cx="218630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High threshold</a:t>
            </a:r>
            <a:endParaRPr lang="en-US" altLang="zh-CN" sz="1200" kern="1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Only available to professional weather-relative officials.</a:t>
            </a:r>
          </a:p>
          <a:p>
            <a:pPr>
              <a:spcAft>
                <a:spcPts val="0"/>
              </a:spcAft>
            </a:pPr>
            <a:endParaRPr lang="en-US" altLang="zh-CN" sz="1200" kern="1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Performance requirements</a:t>
            </a:r>
          </a:p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  <a:sym typeface="+mn-ea"/>
              </a:rPr>
              <a:t>Migrated to </a:t>
            </a:r>
            <a:r>
              <a:rPr lang="en-US" altLang="zh-CN" sz="1200" kern="100" dirty="0" smtClean="0">
                <a:solidFill>
                  <a:schemeClr val="bg1"/>
                </a:solidFill>
                <a:highlight>
                  <a:srgbClr val="FF0000"/>
                </a:highlight>
                <a:latin typeface="+mj-lt"/>
                <a:cs typeface="Times New Roman" panose="02020603050405020304" pitchFamily="18" charset="0"/>
                <a:sym typeface="+mn-ea"/>
              </a:rPr>
              <a:t>Slack</a:t>
            </a: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  <a:sym typeface="+mn-ea"/>
              </a:rPr>
              <a:t> - </a:t>
            </a: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Emergency of improving reliability, security and expand functionality.</a:t>
            </a:r>
          </a:p>
        </p:txBody>
      </p:sp>
      <p:sp>
        <p:nvSpPr>
          <p:cNvPr id="18" name="矩形 17"/>
          <p:cNvSpPr/>
          <p:nvPr/>
        </p:nvSpPr>
        <p:spPr>
          <a:xfrm>
            <a:off x="5158105" y="3484880"/>
            <a:ext cx="288480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“Half-realtime”</a:t>
            </a:r>
          </a:p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The format of the forum makes replies lose timeliness.</a:t>
            </a:r>
          </a:p>
          <a:p>
            <a:pPr>
              <a:spcAft>
                <a:spcPts val="0"/>
              </a:spcAft>
            </a:pPr>
            <a:endParaRPr lang="en-US" altLang="zh-CN" sz="1200" kern="1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7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8823" y="742818"/>
            <a:ext cx="192595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The workflow of chatroom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" y="1018540"/>
            <a:ext cx="3797300" cy="333311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55" y="1976755"/>
            <a:ext cx="5789295" cy="30321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423410" y="1018540"/>
            <a:ext cx="346837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Backend - </a:t>
            </a: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Java + spring boot / OpenAI Agent</a:t>
            </a:r>
          </a:p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DB - </a:t>
            </a: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JDBC + MySQL</a:t>
            </a:r>
          </a:p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Protocol</a:t>
            </a: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-  Websocket</a:t>
            </a:r>
          </a:p>
          <a:p>
            <a:pPr>
              <a:spcAft>
                <a:spcPts val="0"/>
              </a:spcAft>
            </a:pPr>
            <a:endParaRPr lang="en-US" altLang="zh-CN" sz="1200" kern="100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8823" y="742818"/>
            <a:ext cx="212026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The deployment of chatroom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85" y="1336675"/>
            <a:ext cx="2322830" cy="29762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295" y="1336675"/>
            <a:ext cx="2371725" cy="25654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15188" y="1018408"/>
            <a:ext cx="96075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bcdep.yaml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75838" y="1018408"/>
            <a:ext cx="93599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bcsvc.yaml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1336675"/>
            <a:ext cx="3441700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87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8823" y="742818"/>
            <a:ext cx="2488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How it </a:t>
            </a: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fits </a:t>
            </a:r>
            <a:r>
              <a:rPr lang="en-US" altLang="zh-CN" sz="1200" kern="1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the cloud </a:t>
            </a: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environment?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Tech issues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文本框 1"/>
          <p:cNvSpPr txBox="1"/>
          <p:nvPr/>
        </p:nvSpPr>
        <p:spPr>
          <a:xfrm>
            <a:off x="609600" y="1151890"/>
            <a:ext cx="669925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Elastic Expansion:</a:t>
            </a:r>
          </a:p>
          <a:p>
            <a:r>
              <a:rPr lang="zh-CN" altLang="en-US">
                <a:solidFill>
                  <a:schemeClr val="bg1"/>
                </a:solidFill>
              </a:rPr>
              <a:t>Automatically scales resources based on load, preventing performance bottlenecks during user surges.</a:t>
            </a: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High Availability:</a:t>
            </a:r>
          </a:p>
          <a:p>
            <a:r>
              <a:rPr lang="zh-CN" altLang="en-US">
                <a:solidFill>
                  <a:schemeClr val="bg1"/>
                </a:solidFill>
              </a:rPr>
              <a:t>Ensures system reliability through multi-copy deployment and load balancing, maintaining normal operation even if nodes fail.</a:t>
            </a:r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Convenient Management:</a:t>
            </a:r>
          </a:p>
          <a:p>
            <a:r>
              <a:rPr lang="zh-CN" altLang="en-US">
                <a:solidFill>
                  <a:schemeClr val="bg1"/>
                </a:solidFill>
              </a:rPr>
              <a:t>Simplifies application deployment, monitoring, and maintenance with automated Kubernetes functions.</a:t>
            </a:r>
          </a:p>
        </p:txBody>
      </p:sp>
    </p:spTree>
    <p:extLst>
      <p:ext uri="{BB962C8B-B14F-4D97-AF65-F5344CB8AC3E}">
        <p14:creationId xmlns:p14="http://schemas.microsoft.com/office/powerpoint/2010/main" val="365295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7" y="2075842"/>
            <a:ext cx="2010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Summary</a:t>
            </a:r>
            <a:endParaRPr lang="zh-CN" altLang="en-US" sz="36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4CB2E6AC-6FF4-4346-BF16-1B8A8397BE74}"/>
              </a:ext>
            </a:extLst>
          </p:cNvPr>
          <p:cNvGrpSpPr/>
          <p:nvPr/>
        </p:nvGrpSpPr>
        <p:grpSpPr>
          <a:xfrm>
            <a:off x="1548407" y="2075842"/>
            <a:ext cx="817965" cy="821648"/>
            <a:chOff x="5478463" y="2630488"/>
            <a:chExt cx="352425" cy="354012"/>
          </a:xfrm>
        </p:grpSpPr>
        <p:sp>
          <p:nvSpPr>
            <p:cNvPr id="16" name="AutoShape 37">
              <a:extLst>
                <a:ext uri="{FF2B5EF4-FFF2-40B4-BE49-F238E27FC236}">
                  <a16:creationId xmlns="" xmlns:a16="http://schemas.microsoft.com/office/drawing/2014/main" id="{BEF2943C-F723-43ED-953B-E9EA2D3D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8463" y="2663825"/>
              <a:ext cx="320675" cy="320675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17" name="AutoShape 38">
              <a:extLst>
                <a:ext uri="{FF2B5EF4-FFF2-40B4-BE49-F238E27FC236}">
                  <a16:creationId xmlns="" xmlns:a16="http://schemas.microsoft.com/office/drawing/2014/main" id="{B140BC38-64A4-40FE-ABDB-5A79EE08B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2450" y="2808288"/>
              <a:ext cx="53975" cy="53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18" name="AutoShape 39">
              <a:extLst>
                <a:ext uri="{FF2B5EF4-FFF2-40B4-BE49-F238E27FC236}">
                  <a16:creationId xmlns="" xmlns:a16="http://schemas.microsoft.com/office/drawing/2014/main" id="{5FAA2FD2-DA69-4B62-87A3-7F4E881A3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325" y="2630488"/>
              <a:ext cx="55563" cy="555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19" name="AutoShape 40">
              <a:extLst>
                <a:ext uri="{FF2B5EF4-FFF2-40B4-BE49-F238E27FC236}">
                  <a16:creationId xmlns="" xmlns:a16="http://schemas.microsoft.com/office/drawing/2014/main" id="{2C527C80-D330-45B8-83F5-C20387E95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775" y="2797175"/>
              <a:ext cx="44450" cy="444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0" name="AutoShape 41">
              <a:extLst>
                <a:ext uri="{FF2B5EF4-FFF2-40B4-BE49-F238E27FC236}">
                  <a16:creationId xmlns="" xmlns:a16="http://schemas.microsoft.com/office/drawing/2014/main" id="{4BAD4E87-877A-445E-9151-0AE7681EF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28733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1" name="AutoShape 42">
              <a:extLst>
                <a:ext uri="{FF2B5EF4-FFF2-40B4-BE49-F238E27FC236}">
                  <a16:creationId xmlns="" xmlns:a16="http://schemas.microsoft.com/office/drawing/2014/main" id="{D69DBD67-18A2-4608-9A3E-E9F2B913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7082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7168740" y="963826"/>
            <a:ext cx="0" cy="41796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7042083" y="843347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7042083" y="1786579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042083" y="2812705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042083" y="3918120"/>
            <a:ext cx="253314" cy="240957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2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9" y="1588576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3085528" y="2540624"/>
            <a:ext cx="43223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Background &amp; Visions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1ED84EDF-6D20-40CB-82F4-D0D8A54B63CC}"/>
              </a:ext>
            </a:extLst>
          </p:cNvPr>
          <p:cNvGrpSpPr/>
          <p:nvPr/>
        </p:nvGrpSpPr>
        <p:grpSpPr>
          <a:xfrm>
            <a:off x="1392603" y="1961831"/>
            <a:ext cx="1115661" cy="1115661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22" name="AutoShape 126">
              <a:extLst>
                <a:ext uri="{FF2B5EF4-FFF2-40B4-BE49-F238E27FC236}">
                  <a16:creationId xmlns="" xmlns:a16="http://schemas.microsoft.com/office/drawing/2014/main" id="{47CF404B-B45D-4987-B666-AF99E1CE0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25" name="AutoShape 127">
              <a:extLst>
                <a:ext uri="{FF2B5EF4-FFF2-40B4-BE49-F238E27FC236}">
                  <a16:creationId xmlns="" xmlns:a16="http://schemas.microsoft.com/office/drawing/2014/main" id="{C365FB4B-28E1-46C2-A223-FEF89539A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>
            <a:off x="7168740" y="963826"/>
            <a:ext cx="0" cy="41796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7042083" y="843347"/>
            <a:ext cx="253314" cy="240957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42083" y="1786579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042083" y="2812705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042083" y="3918120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3085528" y="2004402"/>
            <a:ext cx="33770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Introduction</a:t>
            </a:r>
            <a:endParaRPr lang="zh-CN" altLang="en-US" sz="28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2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4034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Summary</a:t>
            </a:r>
            <a:endParaRPr lang="zh-CN" altLang="en-US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2" y="742818"/>
            <a:ext cx="45168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Innovation and potential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53902" y="1417588"/>
            <a:ext cx="83502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0"/>
              </a:spcAft>
              <a:buAutoNum type="arabicPeriod"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Based on a 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real need</a:t>
            </a: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!</a:t>
            </a:r>
          </a:p>
          <a:p>
            <a:pPr>
              <a:spcAft>
                <a:spcPts val="0"/>
              </a:spcAft>
            </a:pPr>
            <a:endParaRPr lang="en-US" altLang="zh-CN" sz="2000" b="1" kern="100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0"/>
              </a:spcAft>
              <a:buAutoNum type="arabicPeriod" startAt="2"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A 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combination</a:t>
            </a: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of weather and a chat room.</a:t>
            </a:r>
          </a:p>
          <a:p>
            <a:pPr marL="457200" indent="-457200">
              <a:spcAft>
                <a:spcPts val="0"/>
              </a:spcAft>
              <a:buAutoNum type="arabicPeriod" startAt="2"/>
            </a:pPr>
            <a:endParaRPr lang="en-US" altLang="zh-CN" sz="2000" b="1" kern="100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0"/>
              </a:spcAft>
              <a:buAutoNum type="arabicPeriod" startAt="2"/>
            </a:pPr>
            <a:r>
              <a:rPr lang="en-US" altLang="zh-CN" sz="24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Using cloud tech to make app more capable</a:t>
            </a:r>
            <a:r>
              <a:rPr lang="en-US" altLang="zh-CN" sz="2400" b="1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.</a:t>
            </a:r>
            <a:endParaRPr lang="en-US" altLang="zh-CN" sz="2400" b="1" kern="100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0"/>
              </a:spcAft>
              <a:buAutoNum type="arabicPeriod" startAt="2"/>
            </a:pPr>
            <a:endParaRPr lang="en-US" altLang="zh-CN" sz="2000" b="1" kern="100" dirty="0" smtClean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  <a:p>
            <a:pPr marL="457200" indent="-457200">
              <a:spcAft>
                <a:spcPts val="0"/>
              </a:spcAft>
              <a:buAutoNum type="arabicPeriod" startAt="2"/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484793" y="1805631"/>
            <a:ext cx="8288503" cy="153223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our way of </a:t>
            </a:r>
            <a:r>
              <a:rPr lang="en-US" altLang="zh-CN" sz="3600" dirty="0" smtClean="0"/>
              <a:t>using </a:t>
            </a:r>
            <a:r>
              <a:rPr lang="en-US" altLang="zh-CN" sz="3600" dirty="0"/>
              <a:t>technology to </a:t>
            </a:r>
            <a:endParaRPr lang="en-US" altLang="zh-CN" sz="3600" dirty="0" smtClean="0"/>
          </a:p>
          <a:p>
            <a:pPr algn="ctr"/>
            <a:r>
              <a:rPr lang="en-US" altLang="zh-CN" sz="3600" dirty="0" smtClean="0"/>
              <a:t>make </a:t>
            </a:r>
            <a:r>
              <a:rPr lang="en-US" altLang="zh-CN" sz="3600" dirty="0"/>
              <a:t>a </a:t>
            </a:r>
            <a:r>
              <a:rPr lang="en-US" altLang="zh-CN" sz="3600" dirty="0" smtClean="0"/>
              <a:t>difference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3370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14305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Our Team</a:t>
            </a:r>
            <a:endParaRPr lang="zh-CN" altLang="en-US" sz="2000" b="1" kern="100" dirty="0">
              <a:solidFill>
                <a:srgbClr val="C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98766" y="209547"/>
            <a:ext cx="5790343" cy="46799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890" y="268720"/>
            <a:ext cx="5706986" cy="427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35890" y="4612498"/>
            <a:ext cx="539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Figure ? : the photo of our team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935890" y="1381194"/>
            <a:ext cx="1377547" cy="36899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Xu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Ruikang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3017054" y="965184"/>
            <a:ext cx="1482810" cy="36899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Jiang </a:t>
            </a:r>
            <a:r>
              <a:rPr lang="en-US" altLang="zh-CN" dirty="0" err="1" smtClean="0"/>
              <a:t>Guanyu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047978" y="375237"/>
            <a:ext cx="1482810" cy="36899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Shen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Yipeng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6301892" y="2662178"/>
            <a:ext cx="1482810" cy="36899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Liang </a:t>
            </a:r>
            <a:r>
              <a:rPr lang="en-US" altLang="zh-CN" dirty="0" err="1" smtClean="0"/>
              <a:t>Wenjie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49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856865" y="2279362"/>
            <a:ext cx="343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</a:rPr>
              <a:t>Acknowledgement</a:t>
            </a:r>
            <a:endParaRPr lang="en-US" altLang="zh-CN" sz="32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856865" y="2279362"/>
            <a:ext cx="343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</a:rPr>
              <a:t>Q &amp; A</a:t>
            </a:r>
            <a:endParaRPr lang="en-US" altLang="zh-CN" sz="32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8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E44EA276-324F-46D1-84EF-132808518A55}"/>
              </a:ext>
            </a:extLst>
          </p:cNvPr>
          <p:cNvSpPr txBox="1"/>
          <p:nvPr/>
        </p:nvSpPr>
        <p:spPr>
          <a:xfrm>
            <a:off x="2856865" y="2279362"/>
            <a:ext cx="3430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dirty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</a:rPr>
              <a:t>THANK </a:t>
            </a:r>
            <a:r>
              <a:rPr lang="en-US" altLang="zh-CN" sz="32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</a:rPr>
              <a:t>YOU</a:t>
            </a:r>
            <a:endParaRPr lang="en-US" altLang="zh-CN" sz="32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007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2780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Introduction</a:t>
            </a:r>
            <a:endParaRPr lang="en-US" altLang="zh-CN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002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background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69507" y="209550"/>
            <a:ext cx="5790343" cy="46799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33790" y="4540466"/>
            <a:ext cx="539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>
                    <a:lumMod val="95000"/>
                  </a:schemeClr>
                </a:solidFill>
              </a:rPr>
              <a:t>Figure 1 : The devastating impact of a climate disaster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3420253E-7BF7-408D-8FF2-DEC4CF1BE876}"/>
              </a:ext>
            </a:extLst>
          </p:cNvPr>
          <p:cNvSpPr/>
          <p:nvPr/>
        </p:nvSpPr>
        <p:spPr>
          <a:xfrm>
            <a:off x="503120" y="1305376"/>
            <a:ext cx="16836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14</a:t>
            </a:r>
            <a:r>
              <a:rPr lang="en-US" altLang="zh-CN" sz="14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cities</a:t>
            </a:r>
            <a:endParaRPr lang="en-US" altLang="zh-CN" sz="14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90" y="282466"/>
            <a:ext cx="5664489" cy="424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3420253E-7BF7-408D-8FF2-DEC4CF1BE876}"/>
              </a:ext>
            </a:extLst>
          </p:cNvPr>
          <p:cNvSpPr/>
          <p:nvPr/>
        </p:nvSpPr>
        <p:spPr>
          <a:xfrm>
            <a:off x="503123" y="3285375"/>
            <a:ext cx="2485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27 </a:t>
            </a:r>
            <a:r>
              <a:rPr lang="en-US" altLang="zh-CN" sz="3600" kern="1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lives</a:t>
            </a:r>
            <a:endParaRPr lang="en-US" altLang="zh-CN" sz="3600" kern="1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3420253E-7BF7-408D-8FF2-DEC4CF1BE876}"/>
              </a:ext>
            </a:extLst>
          </p:cNvPr>
          <p:cNvSpPr/>
          <p:nvPr/>
        </p:nvSpPr>
        <p:spPr>
          <a:xfrm>
            <a:off x="503123" y="2184280"/>
            <a:ext cx="244775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billions</a:t>
            </a:r>
            <a:r>
              <a:rPr lang="en-US" altLang="zh-CN" sz="14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of properties</a:t>
            </a:r>
            <a:endParaRPr lang="en-US" altLang="zh-CN" sz="14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0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2780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Introduction</a:t>
            </a:r>
            <a:endParaRPr lang="en-US" altLang="zh-CN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10021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background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099990" y="1957920"/>
            <a:ext cx="1606410" cy="1515830"/>
            <a:chOff x="7108726" y="1842181"/>
            <a:chExt cx="1606410" cy="1515830"/>
          </a:xfrm>
        </p:grpSpPr>
        <p:sp>
          <p:nvSpPr>
            <p:cNvPr id="53" name="矩形 52"/>
            <p:cNvSpPr/>
            <p:nvPr/>
          </p:nvSpPr>
          <p:spPr>
            <a:xfrm>
              <a:off x="7108726" y="1842181"/>
              <a:ext cx="1606410" cy="15158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Group 99"/>
            <p:cNvGrpSpPr>
              <a:grpSpLocks/>
            </p:cNvGrpSpPr>
            <p:nvPr/>
          </p:nvGrpSpPr>
          <p:grpSpPr bwMode="auto">
            <a:xfrm>
              <a:off x="7224696" y="1950622"/>
              <a:ext cx="1393825" cy="1309688"/>
              <a:chOff x="192" y="2208"/>
              <a:chExt cx="878" cy="825"/>
            </a:xfrm>
          </p:grpSpPr>
          <p:grpSp>
            <p:nvGrpSpPr>
              <p:cNvPr id="12" name="Group 98"/>
              <p:cNvGrpSpPr>
                <a:grpSpLocks/>
              </p:cNvGrpSpPr>
              <p:nvPr/>
            </p:nvGrpSpPr>
            <p:grpSpPr bwMode="auto">
              <a:xfrm>
                <a:off x="432" y="2448"/>
                <a:ext cx="427" cy="585"/>
                <a:chOff x="561" y="1166"/>
                <a:chExt cx="427" cy="585"/>
              </a:xfrm>
            </p:grpSpPr>
            <p:grpSp>
              <p:nvGrpSpPr>
                <p:cNvPr id="27" name="Group 27"/>
                <p:cNvGrpSpPr>
                  <a:grpSpLocks/>
                </p:cNvGrpSpPr>
                <p:nvPr/>
              </p:nvGrpSpPr>
              <p:grpSpPr bwMode="auto">
                <a:xfrm>
                  <a:off x="561" y="1414"/>
                  <a:ext cx="417" cy="107"/>
                  <a:chOff x="561" y="1414"/>
                  <a:chExt cx="417" cy="107"/>
                </a:xfrm>
              </p:grpSpPr>
              <p:sp>
                <p:nvSpPr>
                  <p:cNvPr id="50" name="Freeform 25"/>
                  <p:cNvSpPr>
                    <a:spLocks/>
                  </p:cNvSpPr>
                  <p:nvPr/>
                </p:nvSpPr>
                <p:spPr bwMode="auto">
                  <a:xfrm>
                    <a:off x="941" y="1414"/>
                    <a:ext cx="37" cy="107"/>
                  </a:xfrm>
                  <a:custGeom>
                    <a:avLst/>
                    <a:gdLst>
                      <a:gd name="T0" fmla="*/ 1 w 37"/>
                      <a:gd name="T1" fmla="*/ 7 h 107"/>
                      <a:gd name="T2" fmla="*/ 15 w 37"/>
                      <a:gd name="T3" fmla="*/ 1 h 107"/>
                      <a:gd name="T4" fmla="*/ 22 w 37"/>
                      <a:gd name="T5" fmla="*/ 0 h 107"/>
                      <a:gd name="T6" fmla="*/ 27 w 37"/>
                      <a:gd name="T7" fmla="*/ 0 h 107"/>
                      <a:gd name="T8" fmla="*/ 30 w 37"/>
                      <a:gd name="T9" fmla="*/ 1 h 107"/>
                      <a:gd name="T10" fmla="*/ 33 w 37"/>
                      <a:gd name="T11" fmla="*/ 3 h 107"/>
                      <a:gd name="T12" fmla="*/ 36 w 37"/>
                      <a:gd name="T13" fmla="*/ 9 h 107"/>
                      <a:gd name="T14" fmla="*/ 37 w 37"/>
                      <a:gd name="T15" fmla="*/ 15 h 107"/>
                      <a:gd name="T16" fmla="*/ 36 w 37"/>
                      <a:gd name="T17" fmla="*/ 23 h 107"/>
                      <a:gd name="T18" fmla="*/ 35 w 37"/>
                      <a:gd name="T19" fmla="*/ 29 h 107"/>
                      <a:gd name="T20" fmla="*/ 31 w 37"/>
                      <a:gd name="T21" fmla="*/ 36 h 107"/>
                      <a:gd name="T22" fmla="*/ 28 w 37"/>
                      <a:gd name="T23" fmla="*/ 41 h 107"/>
                      <a:gd name="T24" fmla="*/ 24 w 37"/>
                      <a:gd name="T25" fmla="*/ 46 h 107"/>
                      <a:gd name="T26" fmla="*/ 22 w 37"/>
                      <a:gd name="T27" fmla="*/ 53 h 107"/>
                      <a:gd name="T28" fmla="*/ 22 w 37"/>
                      <a:gd name="T29" fmla="*/ 58 h 107"/>
                      <a:gd name="T30" fmla="*/ 22 w 37"/>
                      <a:gd name="T31" fmla="*/ 68 h 107"/>
                      <a:gd name="T32" fmla="*/ 22 w 37"/>
                      <a:gd name="T33" fmla="*/ 76 h 107"/>
                      <a:gd name="T34" fmla="*/ 23 w 37"/>
                      <a:gd name="T35" fmla="*/ 83 h 107"/>
                      <a:gd name="T36" fmla="*/ 22 w 37"/>
                      <a:gd name="T37" fmla="*/ 89 h 107"/>
                      <a:gd name="T38" fmla="*/ 19 w 37"/>
                      <a:gd name="T39" fmla="*/ 96 h 107"/>
                      <a:gd name="T40" fmla="*/ 15 w 37"/>
                      <a:gd name="T41" fmla="*/ 100 h 107"/>
                      <a:gd name="T42" fmla="*/ 9 w 37"/>
                      <a:gd name="T43" fmla="*/ 104 h 107"/>
                      <a:gd name="T44" fmla="*/ 0 w 37"/>
                      <a:gd name="T45" fmla="*/ 107 h 107"/>
                      <a:gd name="T46" fmla="*/ 1 w 37"/>
                      <a:gd name="T47" fmla="*/ 7 h 10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37"/>
                      <a:gd name="T73" fmla="*/ 0 h 107"/>
                      <a:gd name="T74" fmla="*/ 37 w 37"/>
                      <a:gd name="T75" fmla="*/ 107 h 107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37" h="107">
                        <a:moveTo>
                          <a:pt x="1" y="7"/>
                        </a:moveTo>
                        <a:lnTo>
                          <a:pt x="15" y="1"/>
                        </a:lnTo>
                        <a:lnTo>
                          <a:pt x="22" y="0"/>
                        </a:lnTo>
                        <a:lnTo>
                          <a:pt x="27" y="0"/>
                        </a:lnTo>
                        <a:lnTo>
                          <a:pt x="30" y="1"/>
                        </a:lnTo>
                        <a:lnTo>
                          <a:pt x="33" y="3"/>
                        </a:lnTo>
                        <a:lnTo>
                          <a:pt x="36" y="9"/>
                        </a:lnTo>
                        <a:lnTo>
                          <a:pt x="37" y="15"/>
                        </a:lnTo>
                        <a:lnTo>
                          <a:pt x="36" y="23"/>
                        </a:lnTo>
                        <a:lnTo>
                          <a:pt x="35" y="29"/>
                        </a:lnTo>
                        <a:lnTo>
                          <a:pt x="31" y="36"/>
                        </a:lnTo>
                        <a:lnTo>
                          <a:pt x="28" y="41"/>
                        </a:lnTo>
                        <a:lnTo>
                          <a:pt x="24" y="46"/>
                        </a:lnTo>
                        <a:lnTo>
                          <a:pt x="22" y="53"/>
                        </a:lnTo>
                        <a:lnTo>
                          <a:pt x="22" y="58"/>
                        </a:lnTo>
                        <a:lnTo>
                          <a:pt x="22" y="68"/>
                        </a:lnTo>
                        <a:lnTo>
                          <a:pt x="22" y="76"/>
                        </a:lnTo>
                        <a:lnTo>
                          <a:pt x="23" y="83"/>
                        </a:lnTo>
                        <a:lnTo>
                          <a:pt x="22" y="89"/>
                        </a:lnTo>
                        <a:lnTo>
                          <a:pt x="19" y="96"/>
                        </a:lnTo>
                        <a:lnTo>
                          <a:pt x="15" y="100"/>
                        </a:lnTo>
                        <a:lnTo>
                          <a:pt x="9" y="104"/>
                        </a:lnTo>
                        <a:lnTo>
                          <a:pt x="0" y="107"/>
                        </a:lnTo>
                        <a:lnTo>
                          <a:pt x="1" y="7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Freeform 26"/>
                  <p:cNvSpPr>
                    <a:spLocks/>
                  </p:cNvSpPr>
                  <p:nvPr/>
                </p:nvSpPr>
                <p:spPr bwMode="auto">
                  <a:xfrm>
                    <a:off x="561" y="1414"/>
                    <a:ext cx="36" cy="107"/>
                  </a:xfrm>
                  <a:custGeom>
                    <a:avLst/>
                    <a:gdLst>
                      <a:gd name="T0" fmla="*/ 36 w 36"/>
                      <a:gd name="T1" fmla="*/ 7 h 107"/>
                      <a:gd name="T2" fmla="*/ 21 w 36"/>
                      <a:gd name="T3" fmla="*/ 1 h 107"/>
                      <a:gd name="T4" fmla="*/ 15 w 36"/>
                      <a:gd name="T5" fmla="*/ 0 h 107"/>
                      <a:gd name="T6" fmla="*/ 9 w 36"/>
                      <a:gd name="T7" fmla="*/ 0 h 107"/>
                      <a:gd name="T8" fmla="*/ 6 w 36"/>
                      <a:gd name="T9" fmla="*/ 1 h 107"/>
                      <a:gd name="T10" fmla="*/ 3 w 36"/>
                      <a:gd name="T11" fmla="*/ 3 h 107"/>
                      <a:gd name="T12" fmla="*/ 1 w 36"/>
                      <a:gd name="T13" fmla="*/ 9 h 107"/>
                      <a:gd name="T14" fmla="*/ 0 w 36"/>
                      <a:gd name="T15" fmla="*/ 15 h 107"/>
                      <a:gd name="T16" fmla="*/ 0 w 36"/>
                      <a:gd name="T17" fmla="*/ 23 h 107"/>
                      <a:gd name="T18" fmla="*/ 1 w 36"/>
                      <a:gd name="T19" fmla="*/ 29 h 107"/>
                      <a:gd name="T20" fmla="*/ 5 w 36"/>
                      <a:gd name="T21" fmla="*/ 36 h 107"/>
                      <a:gd name="T22" fmla="*/ 9 w 36"/>
                      <a:gd name="T23" fmla="*/ 41 h 107"/>
                      <a:gd name="T24" fmla="*/ 12 w 36"/>
                      <a:gd name="T25" fmla="*/ 46 h 107"/>
                      <a:gd name="T26" fmla="*/ 14 w 36"/>
                      <a:gd name="T27" fmla="*/ 53 h 107"/>
                      <a:gd name="T28" fmla="*/ 15 w 36"/>
                      <a:gd name="T29" fmla="*/ 58 h 107"/>
                      <a:gd name="T30" fmla="*/ 14 w 36"/>
                      <a:gd name="T31" fmla="*/ 68 h 107"/>
                      <a:gd name="T32" fmla="*/ 14 w 36"/>
                      <a:gd name="T33" fmla="*/ 76 h 107"/>
                      <a:gd name="T34" fmla="*/ 13 w 36"/>
                      <a:gd name="T35" fmla="*/ 83 h 107"/>
                      <a:gd name="T36" fmla="*/ 14 w 36"/>
                      <a:gd name="T37" fmla="*/ 89 h 107"/>
                      <a:gd name="T38" fmla="*/ 17 w 36"/>
                      <a:gd name="T39" fmla="*/ 96 h 107"/>
                      <a:gd name="T40" fmla="*/ 21 w 36"/>
                      <a:gd name="T41" fmla="*/ 100 h 107"/>
                      <a:gd name="T42" fmla="*/ 27 w 36"/>
                      <a:gd name="T43" fmla="*/ 104 h 107"/>
                      <a:gd name="T44" fmla="*/ 36 w 36"/>
                      <a:gd name="T45" fmla="*/ 107 h 107"/>
                      <a:gd name="T46" fmla="*/ 36 w 36"/>
                      <a:gd name="T47" fmla="*/ 7 h 10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36"/>
                      <a:gd name="T73" fmla="*/ 0 h 107"/>
                      <a:gd name="T74" fmla="*/ 36 w 36"/>
                      <a:gd name="T75" fmla="*/ 107 h 107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36" h="107">
                        <a:moveTo>
                          <a:pt x="36" y="7"/>
                        </a:moveTo>
                        <a:lnTo>
                          <a:pt x="21" y="1"/>
                        </a:lnTo>
                        <a:lnTo>
                          <a:pt x="15" y="0"/>
                        </a:lnTo>
                        <a:lnTo>
                          <a:pt x="9" y="0"/>
                        </a:lnTo>
                        <a:lnTo>
                          <a:pt x="6" y="1"/>
                        </a:lnTo>
                        <a:lnTo>
                          <a:pt x="3" y="3"/>
                        </a:lnTo>
                        <a:lnTo>
                          <a:pt x="1" y="9"/>
                        </a:lnTo>
                        <a:lnTo>
                          <a:pt x="0" y="15"/>
                        </a:lnTo>
                        <a:lnTo>
                          <a:pt x="0" y="23"/>
                        </a:lnTo>
                        <a:lnTo>
                          <a:pt x="1" y="29"/>
                        </a:lnTo>
                        <a:lnTo>
                          <a:pt x="5" y="36"/>
                        </a:lnTo>
                        <a:lnTo>
                          <a:pt x="9" y="41"/>
                        </a:lnTo>
                        <a:lnTo>
                          <a:pt x="12" y="46"/>
                        </a:lnTo>
                        <a:lnTo>
                          <a:pt x="14" y="53"/>
                        </a:lnTo>
                        <a:lnTo>
                          <a:pt x="15" y="58"/>
                        </a:lnTo>
                        <a:lnTo>
                          <a:pt x="14" y="68"/>
                        </a:lnTo>
                        <a:lnTo>
                          <a:pt x="14" y="76"/>
                        </a:lnTo>
                        <a:lnTo>
                          <a:pt x="13" y="83"/>
                        </a:lnTo>
                        <a:lnTo>
                          <a:pt x="14" y="89"/>
                        </a:lnTo>
                        <a:lnTo>
                          <a:pt x="17" y="96"/>
                        </a:lnTo>
                        <a:lnTo>
                          <a:pt x="21" y="100"/>
                        </a:lnTo>
                        <a:lnTo>
                          <a:pt x="27" y="104"/>
                        </a:lnTo>
                        <a:lnTo>
                          <a:pt x="36" y="107"/>
                        </a:lnTo>
                        <a:lnTo>
                          <a:pt x="36" y="7"/>
                        </a:lnTo>
                        <a:close/>
                      </a:path>
                    </a:pathLst>
                  </a:custGeom>
                  <a:solidFill>
                    <a:srgbClr val="FFC080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8" name="Freeform 29"/>
                <p:cNvSpPr>
                  <a:spLocks/>
                </p:cNvSpPr>
                <p:nvPr/>
              </p:nvSpPr>
              <p:spPr bwMode="auto">
                <a:xfrm>
                  <a:off x="590" y="1216"/>
                  <a:ext cx="364" cy="535"/>
                </a:xfrm>
                <a:custGeom>
                  <a:avLst/>
                  <a:gdLst>
                    <a:gd name="T0" fmla="*/ 24 w 364"/>
                    <a:gd name="T1" fmla="*/ 109 h 535"/>
                    <a:gd name="T2" fmla="*/ 9 w 364"/>
                    <a:gd name="T3" fmla="*/ 156 h 535"/>
                    <a:gd name="T4" fmla="*/ 2 w 364"/>
                    <a:gd name="T5" fmla="*/ 217 h 535"/>
                    <a:gd name="T6" fmla="*/ 0 w 364"/>
                    <a:gd name="T7" fmla="*/ 275 h 535"/>
                    <a:gd name="T8" fmla="*/ 2 w 364"/>
                    <a:gd name="T9" fmla="*/ 340 h 535"/>
                    <a:gd name="T10" fmla="*/ 11 w 364"/>
                    <a:gd name="T11" fmla="*/ 390 h 535"/>
                    <a:gd name="T12" fmla="*/ 32 w 364"/>
                    <a:gd name="T13" fmla="*/ 435 h 535"/>
                    <a:gd name="T14" fmla="*/ 60 w 364"/>
                    <a:gd name="T15" fmla="*/ 472 h 535"/>
                    <a:gd name="T16" fmla="*/ 99 w 364"/>
                    <a:gd name="T17" fmla="*/ 506 h 535"/>
                    <a:gd name="T18" fmla="*/ 141 w 364"/>
                    <a:gd name="T19" fmla="*/ 526 h 535"/>
                    <a:gd name="T20" fmla="*/ 164 w 364"/>
                    <a:gd name="T21" fmla="*/ 534 h 535"/>
                    <a:gd name="T22" fmla="*/ 191 w 364"/>
                    <a:gd name="T23" fmla="*/ 534 h 535"/>
                    <a:gd name="T24" fmla="*/ 223 w 364"/>
                    <a:gd name="T25" fmla="*/ 527 h 535"/>
                    <a:gd name="T26" fmla="*/ 252 w 364"/>
                    <a:gd name="T27" fmla="*/ 514 h 535"/>
                    <a:gd name="T28" fmla="*/ 280 w 364"/>
                    <a:gd name="T29" fmla="*/ 494 h 535"/>
                    <a:gd name="T30" fmla="*/ 304 w 364"/>
                    <a:gd name="T31" fmla="*/ 470 h 535"/>
                    <a:gd name="T32" fmla="*/ 326 w 364"/>
                    <a:gd name="T33" fmla="*/ 443 h 535"/>
                    <a:gd name="T34" fmla="*/ 342 w 364"/>
                    <a:gd name="T35" fmla="*/ 418 h 535"/>
                    <a:gd name="T36" fmla="*/ 350 w 364"/>
                    <a:gd name="T37" fmla="*/ 398 h 535"/>
                    <a:gd name="T38" fmla="*/ 358 w 364"/>
                    <a:gd name="T39" fmla="*/ 367 h 535"/>
                    <a:gd name="T40" fmla="*/ 363 w 364"/>
                    <a:gd name="T41" fmla="*/ 327 h 535"/>
                    <a:gd name="T42" fmla="*/ 364 w 364"/>
                    <a:gd name="T43" fmla="*/ 287 h 535"/>
                    <a:gd name="T44" fmla="*/ 362 w 364"/>
                    <a:gd name="T45" fmla="*/ 238 h 535"/>
                    <a:gd name="T46" fmla="*/ 359 w 364"/>
                    <a:gd name="T47" fmla="*/ 195 h 535"/>
                    <a:gd name="T48" fmla="*/ 355 w 364"/>
                    <a:gd name="T49" fmla="*/ 159 h 535"/>
                    <a:gd name="T50" fmla="*/ 347 w 364"/>
                    <a:gd name="T51" fmla="*/ 128 h 535"/>
                    <a:gd name="T52" fmla="*/ 337 w 364"/>
                    <a:gd name="T53" fmla="*/ 105 h 535"/>
                    <a:gd name="T54" fmla="*/ 323 w 364"/>
                    <a:gd name="T55" fmla="*/ 80 h 535"/>
                    <a:gd name="T56" fmla="*/ 308 w 364"/>
                    <a:gd name="T57" fmla="*/ 61 h 535"/>
                    <a:gd name="T58" fmla="*/ 289 w 364"/>
                    <a:gd name="T59" fmla="*/ 43 h 535"/>
                    <a:gd name="T60" fmla="*/ 266 w 364"/>
                    <a:gd name="T61" fmla="*/ 27 h 535"/>
                    <a:gd name="T62" fmla="*/ 237 w 364"/>
                    <a:gd name="T63" fmla="*/ 12 h 535"/>
                    <a:gd name="T64" fmla="*/ 201 w 364"/>
                    <a:gd name="T65" fmla="*/ 3 h 535"/>
                    <a:gd name="T66" fmla="*/ 155 w 364"/>
                    <a:gd name="T67" fmla="*/ 3 h 535"/>
                    <a:gd name="T68" fmla="*/ 108 w 364"/>
                    <a:gd name="T69" fmla="*/ 20 h 535"/>
                    <a:gd name="T70" fmla="*/ 69 w 364"/>
                    <a:gd name="T71" fmla="*/ 46 h 535"/>
                    <a:gd name="T72" fmla="*/ 36 w 364"/>
                    <a:gd name="T73" fmla="*/ 86 h 535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64"/>
                    <a:gd name="T112" fmla="*/ 0 h 535"/>
                    <a:gd name="T113" fmla="*/ 364 w 364"/>
                    <a:gd name="T114" fmla="*/ 535 h 535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64" h="535">
                      <a:moveTo>
                        <a:pt x="36" y="86"/>
                      </a:moveTo>
                      <a:lnTo>
                        <a:pt x="24" y="109"/>
                      </a:lnTo>
                      <a:lnTo>
                        <a:pt x="15" y="133"/>
                      </a:lnTo>
                      <a:lnTo>
                        <a:pt x="9" y="156"/>
                      </a:lnTo>
                      <a:lnTo>
                        <a:pt x="5" y="185"/>
                      </a:lnTo>
                      <a:lnTo>
                        <a:pt x="2" y="217"/>
                      </a:lnTo>
                      <a:lnTo>
                        <a:pt x="1" y="246"/>
                      </a:lnTo>
                      <a:lnTo>
                        <a:pt x="0" y="275"/>
                      </a:lnTo>
                      <a:lnTo>
                        <a:pt x="0" y="311"/>
                      </a:lnTo>
                      <a:lnTo>
                        <a:pt x="2" y="340"/>
                      </a:lnTo>
                      <a:lnTo>
                        <a:pt x="6" y="369"/>
                      </a:lnTo>
                      <a:lnTo>
                        <a:pt x="11" y="390"/>
                      </a:lnTo>
                      <a:lnTo>
                        <a:pt x="20" y="415"/>
                      </a:lnTo>
                      <a:lnTo>
                        <a:pt x="32" y="435"/>
                      </a:lnTo>
                      <a:lnTo>
                        <a:pt x="43" y="452"/>
                      </a:lnTo>
                      <a:lnTo>
                        <a:pt x="60" y="472"/>
                      </a:lnTo>
                      <a:lnTo>
                        <a:pt x="78" y="489"/>
                      </a:lnTo>
                      <a:lnTo>
                        <a:pt x="99" y="506"/>
                      </a:lnTo>
                      <a:lnTo>
                        <a:pt x="120" y="517"/>
                      </a:lnTo>
                      <a:lnTo>
                        <a:pt x="141" y="526"/>
                      </a:lnTo>
                      <a:lnTo>
                        <a:pt x="151" y="530"/>
                      </a:lnTo>
                      <a:lnTo>
                        <a:pt x="164" y="534"/>
                      </a:lnTo>
                      <a:lnTo>
                        <a:pt x="181" y="535"/>
                      </a:lnTo>
                      <a:lnTo>
                        <a:pt x="191" y="534"/>
                      </a:lnTo>
                      <a:lnTo>
                        <a:pt x="206" y="532"/>
                      </a:lnTo>
                      <a:lnTo>
                        <a:pt x="223" y="527"/>
                      </a:lnTo>
                      <a:lnTo>
                        <a:pt x="237" y="522"/>
                      </a:lnTo>
                      <a:lnTo>
                        <a:pt x="252" y="514"/>
                      </a:lnTo>
                      <a:lnTo>
                        <a:pt x="267" y="504"/>
                      </a:lnTo>
                      <a:lnTo>
                        <a:pt x="280" y="494"/>
                      </a:lnTo>
                      <a:lnTo>
                        <a:pt x="293" y="482"/>
                      </a:lnTo>
                      <a:lnTo>
                        <a:pt x="304" y="470"/>
                      </a:lnTo>
                      <a:lnTo>
                        <a:pt x="313" y="458"/>
                      </a:lnTo>
                      <a:lnTo>
                        <a:pt x="326" y="443"/>
                      </a:lnTo>
                      <a:lnTo>
                        <a:pt x="334" y="431"/>
                      </a:lnTo>
                      <a:lnTo>
                        <a:pt x="342" y="418"/>
                      </a:lnTo>
                      <a:lnTo>
                        <a:pt x="346" y="408"/>
                      </a:lnTo>
                      <a:lnTo>
                        <a:pt x="350" y="398"/>
                      </a:lnTo>
                      <a:lnTo>
                        <a:pt x="354" y="384"/>
                      </a:lnTo>
                      <a:lnTo>
                        <a:pt x="358" y="367"/>
                      </a:lnTo>
                      <a:lnTo>
                        <a:pt x="361" y="345"/>
                      </a:lnTo>
                      <a:lnTo>
                        <a:pt x="363" y="327"/>
                      </a:lnTo>
                      <a:lnTo>
                        <a:pt x="364" y="307"/>
                      </a:lnTo>
                      <a:lnTo>
                        <a:pt x="364" y="287"/>
                      </a:lnTo>
                      <a:lnTo>
                        <a:pt x="363" y="259"/>
                      </a:lnTo>
                      <a:lnTo>
                        <a:pt x="362" y="238"/>
                      </a:lnTo>
                      <a:lnTo>
                        <a:pt x="360" y="218"/>
                      </a:lnTo>
                      <a:lnTo>
                        <a:pt x="359" y="195"/>
                      </a:lnTo>
                      <a:lnTo>
                        <a:pt x="358" y="178"/>
                      </a:lnTo>
                      <a:lnTo>
                        <a:pt x="355" y="159"/>
                      </a:lnTo>
                      <a:lnTo>
                        <a:pt x="352" y="144"/>
                      </a:lnTo>
                      <a:lnTo>
                        <a:pt x="347" y="128"/>
                      </a:lnTo>
                      <a:lnTo>
                        <a:pt x="342" y="115"/>
                      </a:lnTo>
                      <a:lnTo>
                        <a:pt x="337" y="105"/>
                      </a:lnTo>
                      <a:lnTo>
                        <a:pt x="332" y="96"/>
                      </a:lnTo>
                      <a:lnTo>
                        <a:pt x="323" y="80"/>
                      </a:lnTo>
                      <a:lnTo>
                        <a:pt x="316" y="70"/>
                      </a:lnTo>
                      <a:lnTo>
                        <a:pt x="308" y="61"/>
                      </a:lnTo>
                      <a:lnTo>
                        <a:pt x="298" y="51"/>
                      </a:lnTo>
                      <a:lnTo>
                        <a:pt x="289" y="43"/>
                      </a:lnTo>
                      <a:lnTo>
                        <a:pt x="279" y="35"/>
                      </a:lnTo>
                      <a:lnTo>
                        <a:pt x="266" y="27"/>
                      </a:lnTo>
                      <a:lnTo>
                        <a:pt x="253" y="19"/>
                      </a:lnTo>
                      <a:lnTo>
                        <a:pt x="237" y="12"/>
                      </a:lnTo>
                      <a:lnTo>
                        <a:pt x="220" y="7"/>
                      </a:lnTo>
                      <a:lnTo>
                        <a:pt x="201" y="3"/>
                      </a:lnTo>
                      <a:lnTo>
                        <a:pt x="182" y="0"/>
                      </a:lnTo>
                      <a:lnTo>
                        <a:pt x="155" y="3"/>
                      </a:lnTo>
                      <a:lnTo>
                        <a:pt x="132" y="10"/>
                      </a:lnTo>
                      <a:lnTo>
                        <a:pt x="108" y="20"/>
                      </a:lnTo>
                      <a:lnTo>
                        <a:pt x="88" y="32"/>
                      </a:lnTo>
                      <a:lnTo>
                        <a:pt x="69" y="46"/>
                      </a:lnTo>
                      <a:lnTo>
                        <a:pt x="51" y="65"/>
                      </a:lnTo>
                      <a:lnTo>
                        <a:pt x="36" y="86"/>
                      </a:lnTo>
                      <a:close/>
                    </a:path>
                  </a:pathLst>
                </a:custGeom>
                <a:solidFill>
                  <a:srgbClr val="FFC08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" name="Freeform 30"/>
                <p:cNvSpPr>
                  <a:spLocks/>
                </p:cNvSpPr>
                <p:nvPr/>
              </p:nvSpPr>
              <p:spPr bwMode="auto">
                <a:xfrm>
                  <a:off x="698" y="1620"/>
                  <a:ext cx="148" cy="32"/>
                </a:xfrm>
                <a:custGeom>
                  <a:avLst/>
                  <a:gdLst>
                    <a:gd name="T0" fmla="*/ 0 w 148"/>
                    <a:gd name="T1" fmla="*/ 22 h 32"/>
                    <a:gd name="T2" fmla="*/ 5 w 148"/>
                    <a:gd name="T3" fmla="*/ 18 h 32"/>
                    <a:gd name="T4" fmla="*/ 12 w 148"/>
                    <a:gd name="T5" fmla="*/ 12 h 32"/>
                    <a:gd name="T6" fmla="*/ 25 w 148"/>
                    <a:gd name="T7" fmla="*/ 6 h 32"/>
                    <a:gd name="T8" fmla="*/ 40 w 148"/>
                    <a:gd name="T9" fmla="*/ 2 h 32"/>
                    <a:gd name="T10" fmla="*/ 55 w 148"/>
                    <a:gd name="T11" fmla="*/ 0 h 32"/>
                    <a:gd name="T12" fmla="*/ 68 w 148"/>
                    <a:gd name="T13" fmla="*/ 0 h 32"/>
                    <a:gd name="T14" fmla="*/ 77 w 148"/>
                    <a:gd name="T15" fmla="*/ 1 h 32"/>
                    <a:gd name="T16" fmla="*/ 84 w 148"/>
                    <a:gd name="T17" fmla="*/ 0 h 32"/>
                    <a:gd name="T18" fmla="*/ 91 w 148"/>
                    <a:gd name="T19" fmla="*/ 0 h 32"/>
                    <a:gd name="T20" fmla="*/ 100 w 148"/>
                    <a:gd name="T21" fmla="*/ 1 h 32"/>
                    <a:gd name="T22" fmla="*/ 111 w 148"/>
                    <a:gd name="T23" fmla="*/ 3 h 32"/>
                    <a:gd name="T24" fmla="*/ 121 w 148"/>
                    <a:gd name="T25" fmla="*/ 6 h 32"/>
                    <a:gd name="T26" fmla="*/ 133 w 148"/>
                    <a:gd name="T27" fmla="*/ 10 h 32"/>
                    <a:gd name="T28" fmla="*/ 139 w 148"/>
                    <a:gd name="T29" fmla="*/ 14 h 32"/>
                    <a:gd name="T30" fmla="*/ 144 w 148"/>
                    <a:gd name="T31" fmla="*/ 18 h 32"/>
                    <a:gd name="T32" fmla="*/ 148 w 148"/>
                    <a:gd name="T33" fmla="*/ 24 h 32"/>
                    <a:gd name="T34" fmla="*/ 147 w 148"/>
                    <a:gd name="T35" fmla="*/ 26 h 32"/>
                    <a:gd name="T36" fmla="*/ 133 w 148"/>
                    <a:gd name="T37" fmla="*/ 30 h 32"/>
                    <a:gd name="T38" fmla="*/ 109 w 148"/>
                    <a:gd name="T39" fmla="*/ 32 h 32"/>
                    <a:gd name="T40" fmla="*/ 86 w 148"/>
                    <a:gd name="T41" fmla="*/ 32 h 32"/>
                    <a:gd name="T42" fmla="*/ 62 w 148"/>
                    <a:gd name="T43" fmla="*/ 32 h 32"/>
                    <a:gd name="T44" fmla="*/ 30 w 148"/>
                    <a:gd name="T45" fmla="*/ 30 h 32"/>
                    <a:gd name="T46" fmla="*/ 9 w 148"/>
                    <a:gd name="T47" fmla="*/ 28 h 32"/>
                    <a:gd name="T48" fmla="*/ 3 w 148"/>
                    <a:gd name="T49" fmla="*/ 26 h 32"/>
                    <a:gd name="T50" fmla="*/ 0 w 148"/>
                    <a:gd name="T51" fmla="*/ 22 h 32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148"/>
                    <a:gd name="T79" fmla="*/ 0 h 32"/>
                    <a:gd name="T80" fmla="*/ 148 w 148"/>
                    <a:gd name="T81" fmla="*/ 32 h 32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148" h="32">
                      <a:moveTo>
                        <a:pt x="0" y="22"/>
                      </a:moveTo>
                      <a:lnTo>
                        <a:pt x="5" y="18"/>
                      </a:lnTo>
                      <a:lnTo>
                        <a:pt x="12" y="12"/>
                      </a:lnTo>
                      <a:lnTo>
                        <a:pt x="25" y="6"/>
                      </a:lnTo>
                      <a:lnTo>
                        <a:pt x="40" y="2"/>
                      </a:lnTo>
                      <a:lnTo>
                        <a:pt x="55" y="0"/>
                      </a:lnTo>
                      <a:lnTo>
                        <a:pt x="68" y="0"/>
                      </a:lnTo>
                      <a:lnTo>
                        <a:pt x="77" y="1"/>
                      </a:lnTo>
                      <a:lnTo>
                        <a:pt x="84" y="0"/>
                      </a:lnTo>
                      <a:lnTo>
                        <a:pt x="91" y="0"/>
                      </a:lnTo>
                      <a:lnTo>
                        <a:pt x="100" y="1"/>
                      </a:lnTo>
                      <a:lnTo>
                        <a:pt x="111" y="3"/>
                      </a:lnTo>
                      <a:lnTo>
                        <a:pt x="121" y="6"/>
                      </a:lnTo>
                      <a:lnTo>
                        <a:pt x="133" y="10"/>
                      </a:lnTo>
                      <a:lnTo>
                        <a:pt x="139" y="14"/>
                      </a:lnTo>
                      <a:lnTo>
                        <a:pt x="144" y="18"/>
                      </a:lnTo>
                      <a:lnTo>
                        <a:pt x="148" y="24"/>
                      </a:lnTo>
                      <a:lnTo>
                        <a:pt x="147" y="26"/>
                      </a:lnTo>
                      <a:lnTo>
                        <a:pt x="133" y="30"/>
                      </a:lnTo>
                      <a:lnTo>
                        <a:pt x="109" y="32"/>
                      </a:lnTo>
                      <a:lnTo>
                        <a:pt x="86" y="32"/>
                      </a:lnTo>
                      <a:lnTo>
                        <a:pt x="62" y="32"/>
                      </a:lnTo>
                      <a:lnTo>
                        <a:pt x="30" y="30"/>
                      </a:lnTo>
                      <a:lnTo>
                        <a:pt x="9" y="28"/>
                      </a:lnTo>
                      <a:lnTo>
                        <a:pt x="3" y="26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FFE0C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0" name="Freeform 31"/>
                <p:cNvSpPr>
                  <a:spLocks/>
                </p:cNvSpPr>
                <p:nvPr/>
              </p:nvSpPr>
              <p:spPr bwMode="auto">
                <a:xfrm>
                  <a:off x="567" y="1166"/>
                  <a:ext cx="421" cy="288"/>
                </a:xfrm>
                <a:custGeom>
                  <a:avLst/>
                  <a:gdLst>
                    <a:gd name="T0" fmla="*/ 13 w 421"/>
                    <a:gd name="T1" fmla="*/ 274 h 288"/>
                    <a:gd name="T2" fmla="*/ 11 w 421"/>
                    <a:gd name="T3" fmla="*/ 253 h 288"/>
                    <a:gd name="T4" fmla="*/ 15 w 421"/>
                    <a:gd name="T5" fmla="*/ 238 h 288"/>
                    <a:gd name="T6" fmla="*/ 12 w 421"/>
                    <a:gd name="T7" fmla="*/ 218 h 288"/>
                    <a:gd name="T8" fmla="*/ 11 w 421"/>
                    <a:gd name="T9" fmla="*/ 202 h 288"/>
                    <a:gd name="T10" fmla="*/ 10 w 421"/>
                    <a:gd name="T11" fmla="*/ 191 h 288"/>
                    <a:gd name="T12" fmla="*/ 19 w 421"/>
                    <a:gd name="T13" fmla="*/ 181 h 288"/>
                    <a:gd name="T14" fmla="*/ 12 w 421"/>
                    <a:gd name="T15" fmla="*/ 154 h 288"/>
                    <a:gd name="T16" fmla="*/ 21 w 421"/>
                    <a:gd name="T17" fmla="*/ 150 h 288"/>
                    <a:gd name="T18" fmla="*/ 32 w 421"/>
                    <a:gd name="T19" fmla="*/ 142 h 288"/>
                    <a:gd name="T20" fmla="*/ 30 w 421"/>
                    <a:gd name="T21" fmla="*/ 127 h 288"/>
                    <a:gd name="T22" fmla="*/ 39 w 421"/>
                    <a:gd name="T23" fmla="*/ 120 h 288"/>
                    <a:gd name="T24" fmla="*/ 36 w 421"/>
                    <a:gd name="T25" fmla="*/ 101 h 288"/>
                    <a:gd name="T26" fmla="*/ 38 w 421"/>
                    <a:gd name="T27" fmla="*/ 89 h 288"/>
                    <a:gd name="T28" fmla="*/ 47 w 421"/>
                    <a:gd name="T29" fmla="*/ 70 h 288"/>
                    <a:gd name="T30" fmla="*/ 52 w 421"/>
                    <a:gd name="T31" fmla="*/ 55 h 288"/>
                    <a:gd name="T32" fmla="*/ 73 w 421"/>
                    <a:gd name="T33" fmla="*/ 63 h 288"/>
                    <a:gd name="T34" fmla="*/ 80 w 421"/>
                    <a:gd name="T35" fmla="*/ 37 h 288"/>
                    <a:gd name="T36" fmla="*/ 93 w 421"/>
                    <a:gd name="T37" fmla="*/ 52 h 288"/>
                    <a:gd name="T38" fmla="*/ 111 w 421"/>
                    <a:gd name="T39" fmla="*/ 31 h 288"/>
                    <a:gd name="T40" fmla="*/ 141 w 421"/>
                    <a:gd name="T41" fmla="*/ 14 h 288"/>
                    <a:gd name="T42" fmla="*/ 195 w 421"/>
                    <a:gd name="T43" fmla="*/ 2 h 288"/>
                    <a:gd name="T44" fmla="*/ 233 w 421"/>
                    <a:gd name="T45" fmla="*/ 0 h 288"/>
                    <a:gd name="T46" fmla="*/ 245 w 421"/>
                    <a:gd name="T47" fmla="*/ 11 h 288"/>
                    <a:gd name="T48" fmla="*/ 265 w 421"/>
                    <a:gd name="T49" fmla="*/ 18 h 288"/>
                    <a:gd name="T50" fmla="*/ 297 w 421"/>
                    <a:gd name="T51" fmla="*/ 14 h 288"/>
                    <a:gd name="T52" fmla="*/ 294 w 421"/>
                    <a:gd name="T53" fmla="*/ 26 h 288"/>
                    <a:gd name="T54" fmla="*/ 323 w 421"/>
                    <a:gd name="T55" fmla="*/ 27 h 288"/>
                    <a:gd name="T56" fmla="*/ 321 w 421"/>
                    <a:gd name="T57" fmla="*/ 37 h 288"/>
                    <a:gd name="T58" fmla="*/ 338 w 421"/>
                    <a:gd name="T59" fmla="*/ 44 h 288"/>
                    <a:gd name="T60" fmla="*/ 367 w 421"/>
                    <a:gd name="T61" fmla="*/ 55 h 288"/>
                    <a:gd name="T62" fmla="*/ 366 w 421"/>
                    <a:gd name="T63" fmla="*/ 68 h 288"/>
                    <a:gd name="T64" fmla="*/ 367 w 421"/>
                    <a:gd name="T65" fmla="*/ 78 h 288"/>
                    <a:gd name="T66" fmla="*/ 395 w 421"/>
                    <a:gd name="T67" fmla="*/ 88 h 288"/>
                    <a:gd name="T68" fmla="*/ 395 w 421"/>
                    <a:gd name="T69" fmla="*/ 107 h 288"/>
                    <a:gd name="T70" fmla="*/ 404 w 421"/>
                    <a:gd name="T71" fmla="*/ 134 h 288"/>
                    <a:gd name="T72" fmla="*/ 400 w 421"/>
                    <a:gd name="T73" fmla="*/ 162 h 288"/>
                    <a:gd name="T74" fmla="*/ 400 w 421"/>
                    <a:gd name="T75" fmla="*/ 194 h 288"/>
                    <a:gd name="T76" fmla="*/ 400 w 421"/>
                    <a:gd name="T77" fmla="*/ 228 h 288"/>
                    <a:gd name="T78" fmla="*/ 381 w 421"/>
                    <a:gd name="T79" fmla="*/ 286 h 288"/>
                    <a:gd name="T80" fmla="*/ 345 w 421"/>
                    <a:gd name="T81" fmla="*/ 141 h 288"/>
                    <a:gd name="T82" fmla="*/ 277 w 421"/>
                    <a:gd name="T83" fmla="*/ 118 h 288"/>
                    <a:gd name="T84" fmla="*/ 194 w 421"/>
                    <a:gd name="T85" fmla="*/ 98 h 288"/>
                    <a:gd name="T86" fmla="*/ 111 w 421"/>
                    <a:gd name="T87" fmla="*/ 100 h 288"/>
                    <a:gd name="T88" fmla="*/ 89 w 421"/>
                    <a:gd name="T89" fmla="*/ 111 h 288"/>
                    <a:gd name="T90" fmla="*/ 67 w 421"/>
                    <a:gd name="T91" fmla="*/ 140 h 288"/>
                    <a:gd name="T92" fmla="*/ 53 w 421"/>
                    <a:gd name="T93" fmla="*/ 184 h 288"/>
                    <a:gd name="T94" fmla="*/ 36 w 421"/>
                    <a:gd name="T95" fmla="*/ 218 h 28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421"/>
                    <a:gd name="T145" fmla="*/ 0 h 288"/>
                    <a:gd name="T146" fmla="*/ 421 w 421"/>
                    <a:gd name="T147" fmla="*/ 288 h 288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421" h="288">
                      <a:moveTo>
                        <a:pt x="25" y="288"/>
                      </a:moveTo>
                      <a:lnTo>
                        <a:pt x="21" y="283"/>
                      </a:lnTo>
                      <a:lnTo>
                        <a:pt x="13" y="274"/>
                      </a:lnTo>
                      <a:lnTo>
                        <a:pt x="21" y="270"/>
                      </a:lnTo>
                      <a:lnTo>
                        <a:pt x="16" y="262"/>
                      </a:lnTo>
                      <a:lnTo>
                        <a:pt x="11" y="253"/>
                      </a:lnTo>
                      <a:lnTo>
                        <a:pt x="7" y="247"/>
                      </a:lnTo>
                      <a:lnTo>
                        <a:pt x="18" y="247"/>
                      </a:lnTo>
                      <a:lnTo>
                        <a:pt x="15" y="238"/>
                      </a:lnTo>
                      <a:lnTo>
                        <a:pt x="9" y="228"/>
                      </a:lnTo>
                      <a:lnTo>
                        <a:pt x="0" y="219"/>
                      </a:lnTo>
                      <a:lnTo>
                        <a:pt x="12" y="218"/>
                      </a:lnTo>
                      <a:lnTo>
                        <a:pt x="9" y="210"/>
                      </a:lnTo>
                      <a:lnTo>
                        <a:pt x="4" y="200"/>
                      </a:lnTo>
                      <a:lnTo>
                        <a:pt x="11" y="202"/>
                      </a:lnTo>
                      <a:lnTo>
                        <a:pt x="17" y="204"/>
                      </a:lnTo>
                      <a:lnTo>
                        <a:pt x="15" y="198"/>
                      </a:lnTo>
                      <a:lnTo>
                        <a:pt x="10" y="191"/>
                      </a:lnTo>
                      <a:lnTo>
                        <a:pt x="16" y="191"/>
                      </a:lnTo>
                      <a:lnTo>
                        <a:pt x="13" y="180"/>
                      </a:lnTo>
                      <a:lnTo>
                        <a:pt x="19" y="181"/>
                      </a:lnTo>
                      <a:lnTo>
                        <a:pt x="19" y="173"/>
                      </a:lnTo>
                      <a:lnTo>
                        <a:pt x="17" y="166"/>
                      </a:lnTo>
                      <a:lnTo>
                        <a:pt x="12" y="154"/>
                      </a:lnTo>
                      <a:lnTo>
                        <a:pt x="19" y="156"/>
                      </a:lnTo>
                      <a:lnTo>
                        <a:pt x="26" y="158"/>
                      </a:lnTo>
                      <a:lnTo>
                        <a:pt x="21" y="150"/>
                      </a:lnTo>
                      <a:lnTo>
                        <a:pt x="31" y="151"/>
                      </a:lnTo>
                      <a:lnTo>
                        <a:pt x="39" y="152"/>
                      </a:lnTo>
                      <a:lnTo>
                        <a:pt x="32" y="142"/>
                      </a:lnTo>
                      <a:lnTo>
                        <a:pt x="28" y="136"/>
                      </a:lnTo>
                      <a:lnTo>
                        <a:pt x="22" y="128"/>
                      </a:lnTo>
                      <a:lnTo>
                        <a:pt x="30" y="127"/>
                      </a:lnTo>
                      <a:lnTo>
                        <a:pt x="38" y="127"/>
                      </a:lnTo>
                      <a:lnTo>
                        <a:pt x="45" y="126"/>
                      </a:lnTo>
                      <a:lnTo>
                        <a:pt x="39" y="120"/>
                      </a:lnTo>
                      <a:lnTo>
                        <a:pt x="32" y="114"/>
                      </a:lnTo>
                      <a:lnTo>
                        <a:pt x="40" y="111"/>
                      </a:lnTo>
                      <a:lnTo>
                        <a:pt x="36" y="101"/>
                      </a:lnTo>
                      <a:lnTo>
                        <a:pt x="32" y="94"/>
                      </a:lnTo>
                      <a:lnTo>
                        <a:pt x="29" y="88"/>
                      </a:lnTo>
                      <a:lnTo>
                        <a:pt x="38" y="89"/>
                      </a:lnTo>
                      <a:lnTo>
                        <a:pt x="46" y="91"/>
                      </a:lnTo>
                      <a:lnTo>
                        <a:pt x="48" y="81"/>
                      </a:lnTo>
                      <a:lnTo>
                        <a:pt x="47" y="70"/>
                      </a:lnTo>
                      <a:lnTo>
                        <a:pt x="45" y="60"/>
                      </a:lnTo>
                      <a:lnTo>
                        <a:pt x="38" y="48"/>
                      </a:lnTo>
                      <a:lnTo>
                        <a:pt x="52" y="55"/>
                      </a:lnTo>
                      <a:lnTo>
                        <a:pt x="58" y="58"/>
                      </a:lnTo>
                      <a:lnTo>
                        <a:pt x="65" y="63"/>
                      </a:lnTo>
                      <a:lnTo>
                        <a:pt x="73" y="63"/>
                      </a:lnTo>
                      <a:lnTo>
                        <a:pt x="73" y="55"/>
                      </a:lnTo>
                      <a:lnTo>
                        <a:pt x="75" y="47"/>
                      </a:lnTo>
                      <a:lnTo>
                        <a:pt x="80" y="37"/>
                      </a:lnTo>
                      <a:lnTo>
                        <a:pt x="84" y="44"/>
                      </a:lnTo>
                      <a:lnTo>
                        <a:pt x="87" y="48"/>
                      </a:lnTo>
                      <a:lnTo>
                        <a:pt x="93" y="52"/>
                      </a:lnTo>
                      <a:lnTo>
                        <a:pt x="97" y="45"/>
                      </a:lnTo>
                      <a:lnTo>
                        <a:pt x="102" y="38"/>
                      </a:lnTo>
                      <a:lnTo>
                        <a:pt x="111" y="31"/>
                      </a:lnTo>
                      <a:lnTo>
                        <a:pt x="119" y="23"/>
                      </a:lnTo>
                      <a:lnTo>
                        <a:pt x="129" y="17"/>
                      </a:lnTo>
                      <a:lnTo>
                        <a:pt x="141" y="14"/>
                      </a:lnTo>
                      <a:lnTo>
                        <a:pt x="157" y="11"/>
                      </a:lnTo>
                      <a:lnTo>
                        <a:pt x="180" y="5"/>
                      </a:lnTo>
                      <a:lnTo>
                        <a:pt x="195" y="2"/>
                      </a:lnTo>
                      <a:lnTo>
                        <a:pt x="208" y="1"/>
                      </a:lnTo>
                      <a:lnTo>
                        <a:pt x="218" y="0"/>
                      </a:lnTo>
                      <a:lnTo>
                        <a:pt x="233" y="0"/>
                      </a:lnTo>
                      <a:lnTo>
                        <a:pt x="261" y="1"/>
                      </a:lnTo>
                      <a:lnTo>
                        <a:pt x="251" y="5"/>
                      </a:lnTo>
                      <a:lnTo>
                        <a:pt x="245" y="11"/>
                      </a:lnTo>
                      <a:lnTo>
                        <a:pt x="243" y="14"/>
                      </a:lnTo>
                      <a:lnTo>
                        <a:pt x="253" y="17"/>
                      </a:lnTo>
                      <a:lnTo>
                        <a:pt x="265" y="18"/>
                      </a:lnTo>
                      <a:lnTo>
                        <a:pt x="277" y="17"/>
                      </a:lnTo>
                      <a:lnTo>
                        <a:pt x="288" y="16"/>
                      </a:lnTo>
                      <a:lnTo>
                        <a:pt x="297" y="14"/>
                      </a:lnTo>
                      <a:lnTo>
                        <a:pt x="314" y="15"/>
                      </a:lnTo>
                      <a:lnTo>
                        <a:pt x="303" y="19"/>
                      </a:lnTo>
                      <a:lnTo>
                        <a:pt x="294" y="26"/>
                      </a:lnTo>
                      <a:lnTo>
                        <a:pt x="303" y="27"/>
                      </a:lnTo>
                      <a:lnTo>
                        <a:pt x="311" y="26"/>
                      </a:lnTo>
                      <a:lnTo>
                        <a:pt x="323" y="27"/>
                      </a:lnTo>
                      <a:lnTo>
                        <a:pt x="342" y="33"/>
                      </a:lnTo>
                      <a:lnTo>
                        <a:pt x="331" y="35"/>
                      </a:lnTo>
                      <a:lnTo>
                        <a:pt x="321" y="37"/>
                      </a:lnTo>
                      <a:lnTo>
                        <a:pt x="315" y="40"/>
                      </a:lnTo>
                      <a:lnTo>
                        <a:pt x="328" y="42"/>
                      </a:lnTo>
                      <a:lnTo>
                        <a:pt x="338" y="44"/>
                      </a:lnTo>
                      <a:lnTo>
                        <a:pt x="345" y="45"/>
                      </a:lnTo>
                      <a:lnTo>
                        <a:pt x="355" y="49"/>
                      </a:lnTo>
                      <a:lnTo>
                        <a:pt x="367" y="55"/>
                      </a:lnTo>
                      <a:lnTo>
                        <a:pt x="385" y="61"/>
                      </a:lnTo>
                      <a:lnTo>
                        <a:pt x="374" y="64"/>
                      </a:lnTo>
                      <a:lnTo>
                        <a:pt x="366" y="68"/>
                      </a:lnTo>
                      <a:lnTo>
                        <a:pt x="360" y="72"/>
                      </a:lnTo>
                      <a:lnTo>
                        <a:pt x="359" y="77"/>
                      </a:lnTo>
                      <a:lnTo>
                        <a:pt x="367" y="78"/>
                      </a:lnTo>
                      <a:lnTo>
                        <a:pt x="375" y="81"/>
                      </a:lnTo>
                      <a:lnTo>
                        <a:pt x="383" y="85"/>
                      </a:lnTo>
                      <a:lnTo>
                        <a:pt x="395" y="88"/>
                      </a:lnTo>
                      <a:lnTo>
                        <a:pt x="404" y="87"/>
                      </a:lnTo>
                      <a:lnTo>
                        <a:pt x="397" y="95"/>
                      </a:lnTo>
                      <a:lnTo>
                        <a:pt x="395" y="107"/>
                      </a:lnTo>
                      <a:lnTo>
                        <a:pt x="399" y="117"/>
                      </a:lnTo>
                      <a:lnTo>
                        <a:pt x="402" y="126"/>
                      </a:lnTo>
                      <a:lnTo>
                        <a:pt x="404" y="134"/>
                      </a:lnTo>
                      <a:lnTo>
                        <a:pt x="397" y="149"/>
                      </a:lnTo>
                      <a:lnTo>
                        <a:pt x="421" y="148"/>
                      </a:lnTo>
                      <a:lnTo>
                        <a:pt x="400" y="162"/>
                      </a:lnTo>
                      <a:lnTo>
                        <a:pt x="393" y="171"/>
                      </a:lnTo>
                      <a:lnTo>
                        <a:pt x="390" y="187"/>
                      </a:lnTo>
                      <a:lnTo>
                        <a:pt x="400" y="194"/>
                      </a:lnTo>
                      <a:lnTo>
                        <a:pt x="396" y="204"/>
                      </a:lnTo>
                      <a:lnTo>
                        <a:pt x="393" y="217"/>
                      </a:lnTo>
                      <a:lnTo>
                        <a:pt x="400" y="228"/>
                      </a:lnTo>
                      <a:lnTo>
                        <a:pt x="390" y="244"/>
                      </a:lnTo>
                      <a:lnTo>
                        <a:pt x="386" y="254"/>
                      </a:lnTo>
                      <a:lnTo>
                        <a:pt x="381" y="286"/>
                      </a:lnTo>
                      <a:lnTo>
                        <a:pt x="373" y="211"/>
                      </a:lnTo>
                      <a:lnTo>
                        <a:pt x="364" y="183"/>
                      </a:lnTo>
                      <a:lnTo>
                        <a:pt x="345" y="141"/>
                      </a:lnTo>
                      <a:lnTo>
                        <a:pt x="329" y="127"/>
                      </a:lnTo>
                      <a:lnTo>
                        <a:pt x="304" y="120"/>
                      </a:lnTo>
                      <a:lnTo>
                        <a:pt x="277" y="118"/>
                      </a:lnTo>
                      <a:lnTo>
                        <a:pt x="248" y="111"/>
                      </a:lnTo>
                      <a:lnTo>
                        <a:pt x="223" y="105"/>
                      </a:lnTo>
                      <a:lnTo>
                        <a:pt x="194" y="98"/>
                      </a:lnTo>
                      <a:lnTo>
                        <a:pt x="167" y="96"/>
                      </a:lnTo>
                      <a:lnTo>
                        <a:pt x="117" y="94"/>
                      </a:lnTo>
                      <a:lnTo>
                        <a:pt x="111" y="100"/>
                      </a:lnTo>
                      <a:lnTo>
                        <a:pt x="103" y="106"/>
                      </a:lnTo>
                      <a:lnTo>
                        <a:pt x="95" y="111"/>
                      </a:lnTo>
                      <a:lnTo>
                        <a:pt x="89" y="111"/>
                      </a:lnTo>
                      <a:lnTo>
                        <a:pt x="82" y="114"/>
                      </a:lnTo>
                      <a:lnTo>
                        <a:pt x="75" y="127"/>
                      </a:lnTo>
                      <a:lnTo>
                        <a:pt x="67" y="140"/>
                      </a:lnTo>
                      <a:lnTo>
                        <a:pt x="65" y="158"/>
                      </a:lnTo>
                      <a:lnTo>
                        <a:pt x="59" y="170"/>
                      </a:lnTo>
                      <a:lnTo>
                        <a:pt x="53" y="184"/>
                      </a:lnTo>
                      <a:lnTo>
                        <a:pt x="46" y="194"/>
                      </a:lnTo>
                      <a:lnTo>
                        <a:pt x="40" y="205"/>
                      </a:lnTo>
                      <a:lnTo>
                        <a:pt x="36" y="218"/>
                      </a:lnTo>
                      <a:lnTo>
                        <a:pt x="33" y="233"/>
                      </a:lnTo>
                      <a:lnTo>
                        <a:pt x="25" y="288"/>
                      </a:lnTo>
                      <a:close/>
                    </a:path>
                  </a:pathLst>
                </a:custGeom>
                <a:solidFill>
                  <a:srgbClr val="201000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" name="Group 38"/>
                <p:cNvGrpSpPr>
                  <a:grpSpLocks/>
                </p:cNvGrpSpPr>
                <p:nvPr/>
              </p:nvGrpSpPr>
              <p:grpSpPr bwMode="auto">
                <a:xfrm>
                  <a:off x="678" y="1448"/>
                  <a:ext cx="177" cy="29"/>
                  <a:chOff x="678" y="1448"/>
                  <a:chExt cx="177" cy="29"/>
                </a:xfrm>
              </p:grpSpPr>
              <p:grpSp>
                <p:nvGrpSpPr>
                  <p:cNvPr id="44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678" y="1448"/>
                    <a:ext cx="29" cy="29"/>
                    <a:chOff x="678" y="1448"/>
                    <a:chExt cx="29" cy="29"/>
                  </a:xfrm>
                </p:grpSpPr>
                <p:sp>
                  <p:nvSpPr>
                    <p:cNvPr id="48" name="Oval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78" y="1448"/>
                      <a:ext cx="29" cy="29"/>
                    </a:xfrm>
                    <a:prstGeom prst="ellipse">
                      <a:avLst/>
                    </a:prstGeom>
                    <a:solidFill>
                      <a:srgbClr val="4040FF"/>
                    </a:solidFill>
                    <a:ln w="12700">
                      <a:solidFill>
                        <a:srgbClr val="00008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49" name="Oval 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86" y="1452"/>
                      <a:ext cx="13" cy="1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eaLnBrk="1" hangingPunct="1"/>
                      <a:endParaRPr lang="zh-CN" altLang="en-US"/>
                    </a:p>
                  </p:txBody>
                </p:sp>
              </p:grpSp>
              <p:grpSp>
                <p:nvGrpSpPr>
                  <p:cNvPr id="45" name="Group 37"/>
                  <p:cNvGrpSpPr>
                    <a:grpSpLocks/>
                  </p:cNvGrpSpPr>
                  <p:nvPr/>
                </p:nvGrpSpPr>
                <p:grpSpPr bwMode="auto">
                  <a:xfrm>
                    <a:off x="826" y="1448"/>
                    <a:ext cx="29" cy="29"/>
                    <a:chOff x="826" y="1448"/>
                    <a:chExt cx="29" cy="29"/>
                  </a:xfrm>
                </p:grpSpPr>
                <p:sp>
                  <p:nvSpPr>
                    <p:cNvPr id="46" name="Oval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6" y="1448"/>
                      <a:ext cx="29" cy="29"/>
                    </a:xfrm>
                    <a:prstGeom prst="ellipse">
                      <a:avLst/>
                    </a:prstGeom>
                    <a:solidFill>
                      <a:srgbClr val="4040FF"/>
                    </a:solidFill>
                    <a:ln w="12700">
                      <a:solidFill>
                        <a:srgbClr val="00008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47" name="Oval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3" y="1452"/>
                      <a:ext cx="13" cy="17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eaLnBrk="1" hangingPunct="1"/>
                      <a:endParaRPr lang="zh-CN" altLang="en-US"/>
                    </a:p>
                  </p:txBody>
                </p:sp>
              </p:grpSp>
            </p:grpSp>
            <p:sp>
              <p:nvSpPr>
                <p:cNvPr id="32" name="Arc 39"/>
                <p:cNvSpPr>
                  <a:spLocks/>
                </p:cNvSpPr>
                <p:nvPr/>
              </p:nvSpPr>
              <p:spPr bwMode="auto">
                <a:xfrm>
                  <a:off x="729" y="1545"/>
                  <a:ext cx="81" cy="41"/>
                </a:xfrm>
                <a:custGeom>
                  <a:avLst/>
                  <a:gdLst>
                    <a:gd name="T0" fmla="*/ 0 w 43200"/>
                    <a:gd name="T1" fmla="*/ 0 h 21600"/>
                    <a:gd name="T2" fmla="*/ 0 w 43200"/>
                    <a:gd name="T3" fmla="*/ 0 h 21600"/>
                    <a:gd name="T4" fmla="*/ 0 w 432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1600"/>
                    <a:gd name="T11" fmla="*/ 43200 w 432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1600" fill="none" extrusionOk="0">
                      <a:moveTo>
                        <a:pt x="43200" y="0"/>
                      </a:moveTo>
                      <a:cubicBezTo>
                        <a:pt x="43200" y="11929"/>
                        <a:pt x="33529" y="21600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</a:path>
                    <a:path w="43200" h="21600" stroke="0" extrusionOk="0">
                      <a:moveTo>
                        <a:pt x="43200" y="0"/>
                      </a:moveTo>
                      <a:cubicBezTo>
                        <a:pt x="43200" y="11929"/>
                        <a:pt x="33529" y="21600"/>
                        <a:pt x="21600" y="21600"/>
                      </a:cubicBezTo>
                      <a:cubicBezTo>
                        <a:pt x="9670" y="21600"/>
                        <a:pt x="0" y="11929"/>
                        <a:pt x="0" y="0"/>
                      </a:cubicBezTo>
                      <a:lnTo>
                        <a:pt x="21600" y="0"/>
                      </a:lnTo>
                      <a:lnTo>
                        <a:pt x="4320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3" name="Group 42"/>
                <p:cNvGrpSpPr>
                  <a:grpSpLocks/>
                </p:cNvGrpSpPr>
                <p:nvPr/>
              </p:nvGrpSpPr>
              <p:grpSpPr bwMode="auto">
                <a:xfrm>
                  <a:off x="646" y="1352"/>
                  <a:ext cx="255" cy="71"/>
                  <a:chOff x="646" y="1352"/>
                  <a:chExt cx="255" cy="71"/>
                </a:xfrm>
              </p:grpSpPr>
              <p:sp>
                <p:nvSpPr>
                  <p:cNvPr id="42" name="Freeform 40"/>
                  <p:cNvSpPr>
                    <a:spLocks/>
                  </p:cNvSpPr>
                  <p:nvPr/>
                </p:nvSpPr>
                <p:spPr bwMode="auto">
                  <a:xfrm>
                    <a:off x="646" y="1352"/>
                    <a:ext cx="78" cy="66"/>
                  </a:xfrm>
                  <a:custGeom>
                    <a:avLst/>
                    <a:gdLst>
                      <a:gd name="T0" fmla="*/ 67 w 78"/>
                      <a:gd name="T1" fmla="*/ 5 h 66"/>
                      <a:gd name="T2" fmla="*/ 59 w 78"/>
                      <a:gd name="T3" fmla="*/ 8 h 66"/>
                      <a:gd name="T4" fmla="*/ 51 w 78"/>
                      <a:gd name="T5" fmla="*/ 12 h 66"/>
                      <a:gd name="T6" fmla="*/ 45 w 78"/>
                      <a:gd name="T7" fmla="*/ 16 h 66"/>
                      <a:gd name="T8" fmla="*/ 40 w 78"/>
                      <a:gd name="T9" fmla="*/ 20 h 66"/>
                      <a:gd name="T10" fmla="*/ 35 w 78"/>
                      <a:gd name="T11" fmla="*/ 28 h 66"/>
                      <a:gd name="T12" fmla="*/ 30 w 78"/>
                      <a:gd name="T13" fmla="*/ 37 h 66"/>
                      <a:gd name="T14" fmla="*/ 26 w 78"/>
                      <a:gd name="T15" fmla="*/ 44 h 66"/>
                      <a:gd name="T16" fmla="*/ 22 w 78"/>
                      <a:gd name="T17" fmla="*/ 49 h 66"/>
                      <a:gd name="T18" fmla="*/ 17 w 78"/>
                      <a:gd name="T19" fmla="*/ 55 h 66"/>
                      <a:gd name="T20" fmla="*/ 0 w 78"/>
                      <a:gd name="T21" fmla="*/ 66 h 66"/>
                      <a:gd name="T22" fmla="*/ 11 w 78"/>
                      <a:gd name="T23" fmla="*/ 63 h 66"/>
                      <a:gd name="T24" fmla="*/ 18 w 78"/>
                      <a:gd name="T25" fmla="*/ 61 h 66"/>
                      <a:gd name="T26" fmla="*/ 25 w 78"/>
                      <a:gd name="T27" fmla="*/ 57 h 66"/>
                      <a:gd name="T28" fmla="*/ 33 w 78"/>
                      <a:gd name="T29" fmla="*/ 50 h 66"/>
                      <a:gd name="T30" fmla="*/ 37 w 78"/>
                      <a:gd name="T31" fmla="*/ 45 h 66"/>
                      <a:gd name="T32" fmla="*/ 43 w 78"/>
                      <a:gd name="T33" fmla="*/ 37 h 66"/>
                      <a:gd name="T34" fmla="*/ 46 w 78"/>
                      <a:gd name="T35" fmla="*/ 30 h 66"/>
                      <a:gd name="T36" fmla="*/ 50 w 78"/>
                      <a:gd name="T37" fmla="*/ 24 h 66"/>
                      <a:gd name="T38" fmla="*/ 55 w 78"/>
                      <a:gd name="T39" fmla="*/ 17 h 66"/>
                      <a:gd name="T40" fmla="*/ 60 w 78"/>
                      <a:gd name="T41" fmla="*/ 14 h 66"/>
                      <a:gd name="T42" fmla="*/ 68 w 78"/>
                      <a:gd name="T43" fmla="*/ 10 h 66"/>
                      <a:gd name="T44" fmla="*/ 74 w 78"/>
                      <a:gd name="T45" fmla="*/ 7 h 66"/>
                      <a:gd name="T46" fmla="*/ 78 w 78"/>
                      <a:gd name="T47" fmla="*/ 0 h 66"/>
                      <a:gd name="T48" fmla="*/ 67 w 78"/>
                      <a:gd name="T49" fmla="*/ 5 h 6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78"/>
                      <a:gd name="T76" fmla="*/ 0 h 66"/>
                      <a:gd name="T77" fmla="*/ 78 w 78"/>
                      <a:gd name="T78" fmla="*/ 66 h 6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78" h="66">
                        <a:moveTo>
                          <a:pt x="67" y="5"/>
                        </a:moveTo>
                        <a:lnTo>
                          <a:pt x="59" y="8"/>
                        </a:lnTo>
                        <a:lnTo>
                          <a:pt x="51" y="12"/>
                        </a:lnTo>
                        <a:lnTo>
                          <a:pt x="45" y="16"/>
                        </a:lnTo>
                        <a:lnTo>
                          <a:pt x="40" y="20"/>
                        </a:lnTo>
                        <a:lnTo>
                          <a:pt x="35" y="28"/>
                        </a:lnTo>
                        <a:lnTo>
                          <a:pt x="30" y="37"/>
                        </a:lnTo>
                        <a:lnTo>
                          <a:pt x="26" y="44"/>
                        </a:lnTo>
                        <a:lnTo>
                          <a:pt x="22" y="49"/>
                        </a:lnTo>
                        <a:lnTo>
                          <a:pt x="17" y="55"/>
                        </a:lnTo>
                        <a:lnTo>
                          <a:pt x="0" y="66"/>
                        </a:lnTo>
                        <a:lnTo>
                          <a:pt x="11" y="63"/>
                        </a:lnTo>
                        <a:lnTo>
                          <a:pt x="18" y="61"/>
                        </a:lnTo>
                        <a:lnTo>
                          <a:pt x="25" y="57"/>
                        </a:lnTo>
                        <a:lnTo>
                          <a:pt x="33" y="50"/>
                        </a:lnTo>
                        <a:lnTo>
                          <a:pt x="37" y="45"/>
                        </a:lnTo>
                        <a:lnTo>
                          <a:pt x="43" y="37"/>
                        </a:lnTo>
                        <a:lnTo>
                          <a:pt x="46" y="30"/>
                        </a:lnTo>
                        <a:lnTo>
                          <a:pt x="50" y="24"/>
                        </a:lnTo>
                        <a:lnTo>
                          <a:pt x="55" y="17"/>
                        </a:lnTo>
                        <a:lnTo>
                          <a:pt x="60" y="14"/>
                        </a:lnTo>
                        <a:lnTo>
                          <a:pt x="68" y="10"/>
                        </a:lnTo>
                        <a:lnTo>
                          <a:pt x="74" y="7"/>
                        </a:lnTo>
                        <a:lnTo>
                          <a:pt x="78" y="0"/>
                        </a:lnTo>
                        <a:lnTo>
                          <a:pt x="67" y="5"/>
                        </a:lnTo>
                        <a:close/>
                      </a:path>
                    </a:pathLst>
                  </a:custGeom>
                  <a:solidFill>
                    <a:srgbClr val="201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Freeform 41"/>
                  <p:cNvSpPr>
                    <a:spLocks/>
                  </p:cNvSpPr>
                  <p:nvPr/>
                </p:nvSpPr>
                <p:spPr bwMode="auto">
                  <a:xfrm>
                    <a:off x="823" y="1357"/>
                    <a:ext cx="78" cy="66"/>
                  </a:xfrm>
                  <a:custGeom>
                    <a:avLst/>
                    <a:gdLst>
                      <a:gd name="T0" fmla="*/ 11 w 78"/>
                      <a:gd name="T1" fmla="*/ 5 h 66"/>
                      <a:gd name="T2" fmla="*/ 20 w 78"/>
                      <a:gd name="T3" fmla="*/ 8 h 66"/>
                      <a:gd name="T4" fmla="*/ 27 w 78"/>
                      <a:gd name="T5" fmla="*/ 11 h 66"/>
                      <a:gd name="T6" fmla="*/ 33 w 78"/>
                      <a:gd name="T7" fmla="*/ 15 h 66"/>
                      <a:gd name="T8" fmla="*/ 38 w 78"/>
                      <a:gd name="T9" fmla="*/ 20 h 66"/>
                      <a:gd name="T10" fmla="*/ 43 w 78"/>
                      <a:gd name="T11" fmla="*/ 28 h 66"/>
                      <a:gd name="T12" fmla="*/ 48 w 78"/>
                      <a:gd name="T13" fmla="*/ 37 h 66"/>
                      <a:gd name="T14" fmla="*/ 52 w 78"/>
                      <a:gd name="T15" fmla="*/ 44 h 66"/>
                      <a:gd name="T16" fmla="*/ 56 w 78"/>
                      <a:gd name="T17" fmla="*/ 49 h 66"/>
                      <a:gd name="T18" fmla="*/ 61 w 78"/>
                      <a:gd name="T19" fmla="*/ 55 h 66"/>
                      <a:gd name="T20" fmla="*/ 78 w 78"/>
                      <a:gd name="T21" fmla="*/ 66 h 66"/>
                      <a:gd name="T22" fmla="*/ 67 w 78"/>
                      <a:gd name="T23" fmla="*/ 63 h 66"/>
                      <a:gd name="T24" fmla="*/ 60 w 78"/>
                      <a:gd name="T25" fmla="*/ 60 h 66"/>
                      <a:gd name="T26" fmla="*/ 53 w 78"/>
                      <a:gd name="T27" fmla="*/ 56 h 66"/>
                      <a:gd name="T28" fmla="*/ 45 w 78"/>
                      <a:gd name="T29" fmla="*/ 50 h 66"/>
                      <a:gd name="T30" fmla="*/ 41 w 78"/>
                      <a:gd name="T31" fmla="*/ 45 h 66"/>
                      <a:gd name="T32" fmla="*/ 35 w 78"/>
                      <a:gd name="T33" fmla="*/ 36 h 66"/>
                      <a:gd name="T34" fmla="*/ 32 w 78"/>
                      <a:gd name="T35" fmla="*/ 30 h 66"/>
                      <a:gd name="T36" fmla="*/ 28 w 78"/>
                      <a:gd name="T37" fmla="*/ 24 h 66"/>
                      <a:gd name="T38" fmla="*/ 23 w 78"/>
                      <a:gd name="T39" fmla="*/ 17 h 66"/>
                      <a:gd name="T40" fmla="*/ 18 w 78"/>
                      <a:gd name="T41" fmla="*/ 14 h 66"/>
                      <a:gd name="T42" fmla="*/ 10 w 78"/>
                      <a:gd name="T43" fmla="*/ 10 h 66"/>
                      <a:gd name="T44" fmla="*/ 4 w 78"/>
                      <a:gd name="T45" fmla="*/ 7 h 66"/>
                      <a:gd name="T46" fmla="*/ 0 w 78"/>
                      <a:gd name="T47" fmla="*/ 0 h 66"/>
                      <a:gd name="T48" fmla="*/ 11 w 78"/>
                      <a:gd name="T49" fmla="*/ 5 h 6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78"/>
                      <a:gd name="T76" fmla="*/ 0 h 66"/>
                      <a:gd name="T77" fmla="*/ 78 w 78"/>
                      <a:gd name="T78" fmla="*/ 66 h 6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78" h="66">
                        <a:moveTo>
                          <a:pt x="11" y="5"/>
                        </a:moveTo>
                        <a:lnTo>
                          <a:pt x="20" y="8"/>
                        </a:lnTo>
                        <a:lnTo>
                          <a:pt x="27" y="11"/>
                        </a:lnTo>
                        <a:lnTo>
                          <a:pt x="33" y="15"/>
                        </a:lnTo>
                        <a:lnTo>
                          <a:pt x="38" y="20"/>
                        </a:lnTo>
                        <a:lnTo>
                          <a:pt x="43" y="28"/>
                        </a:lnTo>
                        <a:lnTo>
                          <a:pt x="48" y="37"/>
                        </a:lnTo>
                        <a:lnTo>
                          <a:pt x="52" y="44"/>
                        </a:lnTo>
                        <a:lnTo>
                          <a:pt x="56" y="49"/>
                        </a:lnTo>
                        <a:lnTo>
                          <a:pt x="61" y="55"/>
                        </a:lnTo>
                        <a:lnTo>
                          <a:pt x="78" y="66"/>
                        </a:lnTo>
                        <a:lnTo>
                          <a:pt x="67" y="63"/>
                        </a:lnTo>
                        <a:lnTo>
                          <a:pt x="60" y="60"/>
                        </a:lnTo>
                        <a:lnTo>
                          <a:pt x="53" y="56"/>
                        </a:lnTo>
                        <a:lnTo>
                          <a:pt x="45" y="50"/>
                        </a:lnTo>
                        <a:lnTo>
                          <a:pt x="41" y="45"/>
                        </a:lnTo>
                        <a:lnTo>
                          <a:pt x="35" y="36"/>
                        </a:lnTo>
                        <a:lnTo>
                          <a:pt x="32" y="30"/>
                        </a:lnTo>
                        <a:lnTo>
                          <a:pt x="28" y="24"/>
                        </a:lnTo>
                        <a:lnTo>
                          <a:pt x="23" y="17"/>
                        </a:lnTo>
                        <a:lnTo>
                          <a:pt x="18" y="14"/>
                        </a:lnTo>
                        <a:lnTo>
                          <a:pt x="10" y="10"/>
                        </a:lnTo>
                        <a:lnTo>
                          <a:pt x="4" y="7"/>
                        </a:lnTo>
                        <a:lnTo>
                          <a:pt x="0" y="0"/>
                        </a:lnTo>
                        <a:lnTo>
                          <a:pt x="11" y="5"/>
                        </a:lnTo>
                        <a:close/>
                      </a:path>
                    </a:pathLst>
                  </a:custGeom>
                  <a:solidFill>
                    <a:srgbClr val="201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4" name="Group 49"/>
                <p:cNvGrpSpPr>
                  <a:grpSpLocks/>
                </p:cNvGrpSpPr>
                <p:nvPr/>
              </p:nvGrpSpPr>
              <p:grpSpPr bwMode="auto">
                <a:xfrm>
                  <a:off x="591" y="1412"/>
                  <a:ext cx="371" cy="104"/>
                  <a:chOff x="591" y="1412"/>
                  <a:chExt cx="371" cy="104"/>
                </a:xfrm>
              </p:grpSpPr>
              <p:grpSp>
                <p:nvGrpSpPr>
                  <p:cNvPr id="36" name="Group 45"/>
                  <p:cNvGrpSpPr>
                    <a:grpSpLocks/>
                  </p:cNvGrpSpPr>
                  <p:nvPr/>
                </p:nvGrpSpPr>
                <p:grpSpPr bwMode="auto">
                  <a:xfrm>
                    <a:off x="641" y="1412"/>
                    <a:ext cx="258" cy="104"/>
                    <a:chOff x="641" y="1412"/>
                    <a:chExt cx="258" cy="104"/>
                  </a:xfrm>
                </p:grpSpPr>
                <p:sp>
                  <p:nvSpPr>
                    <p:cNvPr id="40" name="Oval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95" y="1412"/>
                      <a:ext cx="104" cy="104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eaLnBrk="1" hangingPunct="1"/>
                      <a:endParaRPr lang="zh-CN" altLang="en-US"/>
                    </a:p>
                  </p:txBody>
                </p:sp>
                <p:sp>
                  <p:nvSpPr>
                    <p:cNvPr id="41" name="Oval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41" y="1412"/>
                      <a:ext cx="104" cy="104"/>
                    </a:xfrm>
                    <a:prstGeom prst="ellipse">
                      <a:avLst/>
                    </a:prstGeom>
                    <a:noFill/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eaLnBrk="1" hangingPunct="1"/>
                      <a:endParaRPr lang="zh-CN" altLang="en-US"/>
                    </a:p>
                  </p:txBody>
                </p:sp>
              </p:grpSp>
              <p:sp>
                <p:nvSpPr>
                  <p:cNvPr id="37" name="Arc 46"/>
                  <p:cNvSpPr>
                    <a:spLocks/>
                  </p:cNvSpPr>
                  <p:nvPr/>
                </p:nvSpPr>
                <p:spPr bwMode="auto">
                  <a:xfrm>
                    <a:off x="746" y="1441"/>
                    <a:ext cx="46" cy="29"/>
                  </a:xfrm>
                  <a:custGeom>
                    <a:avLst/>
                    <a:gdLst>
                      <a:gd name="T0" fmla="*/ 0 w 34033"/>
                      <a:gd name="T1" fmla="*/ 0 h 21600"/>
                      <a:gd name="T2" fmla="*/ 0 w 34033"/>
                      <a:gd name="T3" fmla="*/ 0 h 21600"/>
                      <a:gd name="T4" fmla="*/ 0 w 34033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34033"/>
                      <a:gd name="T10" fmla="*/ 0 h 21600"/>
                      <a:gd name="T11" fmla="*/ 34033 w 34033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4033" h="21600" fill="none" extrusionOk="0">
                        <a:moveTo>
                          <a:pt x="0" y="10537"/>
                        </a:moveTo>
                        <a:cubicBezTo>
                          <a:pt x="3896" y="4002"/>
                          <a:pt x="10943" y="-1"/>
                          <a:pt x="18552" y="0"/>
                        </a:cubicBezTo>
                        <a:cubicBezTo>
                          <a:pt x="24383" y="0"/>
                          <a:pt x="29966" y="2357"/>
                          <a:pt x="34033" y="6536"/>
                        </a:cubicBezTo>
                      </a:path>
                      <a:path w="34033" h="21600" stroke="0" extrusionOk="0">
                        <a:moveTo>
                          <a:pt x="0" y="10537"/>
                        </a:moveTo>
                        <a:cubicBezTo>
                          <a:pt x="3896" y="4002"/>
                          <a:pt x="10943" y="-1"/>
                          <a:pt x="18552" y="0"/>
                        </a:cubicBezTo>
                        <a:cubicBezTo>
                          <a:pt x="24383" y="0"/>
                          <a:pt x="29966" y="2357"/>
                          <a:pt x="34033" y="6536"/>
                        </a:cubicBezTo>
                        <a:lnTo>
                          <a:pt x="18552" y="21600"/>
                        </a:lnTo>
                        <a:lnTo>
                          <a:pt x="0" y="10537"/>
                        </a:lnTo>
                        <a:close/>
                      </a:path>
                    </a:pathLst>
                  </a:cu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591" y="1439"/>
                    <a:ext cx="59" cy="1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Line 4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899" y="1423"/>
                    <a:ext cx="63" cy="2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5" name="Freeform 50"/>
                <p:cNvSpPr>
                  <a:spLocks/>
                </p:cNvSpPr>
                <p:nvPr/>
              </p:nvSpPr>
              <p:spPr bwMode="auto">
                <a:xfrm>
                  <a:off x="762" y="1678"/>
                  <a:ext cx="21" cy="3"/>
                </a:xfrm>
                <a:custGeom>
                  <a:avLst/>
                  <a:gdLst>
                    <a:gd name="T0" fmla="*/ 0 w 21"/>
                    <a:gd name="T1" fmla="*/ 2 h 3"/>
                    <a:gd name="T2" fmla="*/ 8 w 21"/>
                    <a:gd name="T3" fmla="*/ 0 h 3"/>
                    <a:gd name="T4" fmla="*/ 15 w 21"/>
                    <a:gd name="T5" fmla="*/ 2 h 3"/>
                    <a:gd name="T6" fmla="*/ 21 w 21"/>
                    <a:gd name="T7" fmla="*/ 3 h 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"/>
                    <a:gd name="T13" fmla="*/ 0 h 3"/>
                    <a:gd name="T14" fmla="*/ 21 w 21"/>
                    <a:gd name="T15" fmla="*/ 3 h 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" h="3">
                      <a:moveTo>
                        <a:pt x="0" y="2"/>
                      </a:moveTo>
                      <a:lnTo>
                        <a:pt x="8" y="0"/>
                      </a:lnTo>
                      <a:lnTo>
                        <a:pt x="15" y="2"/>
                      </a:lnTo>
                      <a:lnTo>
                        <a:pt x="21" y="3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Group 97"/>
              <p:cNvGrpSpPr>
                <a:grpSpLocks/>
              </p:cNvGrpSpPr>
              <p:nvPr/>
            </p:nvGrpSpPr>
            <p:grpSpPr bwMode="auto">
              <a:xfrm>
                <a:off x="192" y="2208"/>
                <a:ext cx="878" cy="670"/>
                <a:chOff x="330" y="873"/>
                <a:chExt cx="878" cy="670"/>
              </a:xfrm>
            </p:grpSpPr>
            <p:sp>
              <p:nvSpPr>
                <p:cNvPr id="14" name="Line 88"/>
                <p:cNvSpPr>
                  <a:spLocks noChangeShapeType="1"/>
                </p:cNvSpPr>
                <p:nvPr/>
              </p:nvSpPr>
              <p:spPr bwMode="auto">
                <a:xfrm>
                  <a:off x="330" y="1303"/>
                  <a:ext cx="95" cy="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1119" y="1347"/>
                  <a:ext cx="89" cy="1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Line 90"/>
                <p:cNvSpPr>
                  <a:spLocks noChangeShapeType="1"/>
                </p:cNvSpPr>
                <p:nvPr/>
              </p:nvSpPr>
              <p:spPr bwMode="auto">
                <a:xfrm>
                  <a:off x="500" y="939"/>
                  <a:ext cx="51" cy="6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000" y="960"/>
                  <a:ext cx="42" cy="5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" name="Line 92"/>
                <p:cNvSpPr>
                  <a:spLocks noChangeShapeType="1"/>
                </p:cNvSpPr>
                <p:nvPr/>
              </p:nvSpPr>
              <p:spPr bwMode="auto">
                <a:xfrm>
                  <a:off x="776" y="873"/>
                  <a:ext cx="2" cy="8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93"/>
                <p:cNvSpPr>
                  <a:spLocks noChangeShapeType="1"/>
                </p:cNvSpPr>
                <p:nvPr/>
              </p:nvSpPr>
              <p:spPr bwMode="auto">
                <a:xfrm>
                  <a:off x="378" y="1122"/>
                  <a:ext cx="70" cy="2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131" y="1144"/>
                  <a:ext cx="68" cy="1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3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387" y="1523"/>
                  <a:ext cx="64" cy="2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6" name="Line 96"/>
                <p:cNvSpPr>
                  <a:spLocks noChangeShapeType="1"/>
                </p:cNvSpPr>
                <p:nvPr/>
              </p:nvSpPr>
              <p:spPr bwMode="auto">
                <a:xfrm>
                  <a:off x="1111" y="1520"/>
                  <a:ext cx="79" cy="2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" name="圆角矩形 5"/>
          <p:cNvSpPr/>
          <p:nvPr/>
        </p:nvSpPr>
        <p:spPr>
          <a:xfrm>
            <a:off x="624249" y="1410380"/>
            <a:ext cx="2309829" cy="54024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climate disasters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2934078" y="1526059"/>
            <a:ext cx="1353065" cy="31612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287143" y="1413999"/>
            <a:ext cx="2309829" cy="54024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common &amp; powerful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624249" y="2261594"/>
            <a:ext cx="5431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The living mechanism…</a:t>
            </a:r>
            <a:endParaRPr lang="en-US" altLang="zh-CN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24249" y="2897767"/>
            <a:ext cx="2309829" cy="54024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information</a:t>
            </a:r>
            <a:endParaRPr lang="zh-CN" altLang="en-US" dirty="0"/>
          </a:p>
        </p:txBody>
      </p:sp>
      <p:sp>
        <p:nvSpPr>
          <p:cNvPr id="57" name="右箭头 56"/>
          <p:cNvSpPr/>
          <p:nvPr/>
        </p:nvSpPr>
        <p:spPr>
          <a:xfrm>
            <a:off x="2934078" y="3013446"/>
            <a:ext cx="1353065" cy="31612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圆角矩形 57"/>
          <p:cNvSpPr/>
          <p:nvPr/>
        </p:nvSpPr>
        <p:spPr>
          <a:xfrm>
            <a:off x="4287143" y="2901386"/>
            <a:ext cx="2309829" cy="54024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scattered</a:t>
            </a:r>
            <a:endParaRPr lang="zh-CN" altLang="en-US" dirty="0"/>
          </a:p>
        </p:txBody>
      </p:sp>
      <p:sp>
        <p:nvSpPr>
          <p:cNvPr id="59" name="圆角矩形 58"/>
          <p:cNvSpPr/>
          <p:nvPr/>
        </p:nvSpPr>
        <p:spPr>
          <a:xfrm>
            <a:off x="624248" y="3674183"/>
            <a:ext cx="2309829" cy="54024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responses</a:t>
            </a:r>
            <a:endParaRPr lang="zh-CN" altLang="en-US" dirty="0"/>
          </a:p>
        </p:txBody>
      </p:sp>
      <p:sp>
        <p:nvSpPr>
          <p:cNvPr id="60" name="右箭头 59"/>
          <p:cNvSpPr/>
          <p:nvPr/>
        </p:nvSpPr>
        <p:spPr>
          <a:xfrm>
            <a:off x="2934077" y="3789862"/>
            <a:ext cx="1353065" cy="31612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圆角矩形 60"/>
          <p:cNvSpPr/>
          <p:nvPr/>
        </p:nvSpPr>
        <p:spPr>
          <a:xfrm>
            <a:off x="4287142" y="3677802"/>
            <a:ext cx="2309829" cy="540242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3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6527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visions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2" y="375240"/>
            <a:ext cx="2780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Introduction</a:t>
            </a:r>
            <a:endParaRPr lang="en-US" altLang="zh-CN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1151656"/>
            <a:ext cx="5431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What’s the tool about?</a:t>
            </a:r>
            <a:endParaRPr lang="en-US" altLang="zh-CN" sz="2800" b="1" kern="1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53902" y="1692227"/>
            <a:ext cx="5431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weather informing and forecasting…</a:t>
            </a:r>
            <a:endParaRPr lang="en-US" altLang="zh-CN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53902" y="2255945"/>
            <a:ext cx="5431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creating a community…</a:t>
            </a:r>
            <a:endParaRPr lang="en-US" altLang="zh-CN" sz="28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453901" y="3081788"/>
            <a:ext cx="91287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36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collaborating, preparation-making, resources-sharing and life-saving </a:t>
            </a:r>
            <a:endParaRPr lang="en-US" altLang="zh-CN" sz="36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=""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1059295" y="1590774"/>
            <a:ext cx="1796181" cy="179618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108EDB90-29AC-41EE-8404-B98F5C9941E8}"/>
              </a:ext>
            </a:extLst>
          </p:cNvPr>
          <p:cNvSpPr/>
          <p:nvPr/>
        </p:nvSpPr>
        <p:spPr>
          <a:xfrm>
            <a:off x="2992849" y="2540152"/>
            <a:ext cx="4754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400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Let’s meet Cloud on Cloud.</a:t>
            </a:r>
            <a:endParaRPr lang="en-US" altLang="zh-CN" sz="2400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7168740" y="963826"/>
            <a:ext cx="0" cy="41796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7042083" y="843347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042083" y="1786579"/>
            <a:ext cx="253314" cy="240957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042083" y="2812705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042083" y="3918120"/>
            <a:ext cx="253314" cy="240957"/>
          </a:xfrm>
          <a:prstGeom prst="ellipse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256BF839-5984-4814-99D1-E3F91C6B186D}"/>
              </a:ext>
            </a:extLst>
          </p:cNvPr>
          <p:cNvSpPr/>
          <p:nvPr/>
        </p:nvSpPr>
        <p:spPr>
          <a:xfrm>
            <a:off x="2992849" y="2074935"/>
            <a:ext cx="44644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800" b="1" kern="100" dirty="0" smtClean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Service and functionalities</a:t>
            </a:r>
            <a:endParaRPr lang="zh-CN" altLang="en-US" sz="28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4" name="Group 112">
            <a:extLst>
              <a:ext uri="{FF2B5EF4-FFF2-40B4-BE49-F238E27FC236}">
                <a16:creationId xmlns="" xmlns:a16="http://schemas.microsoft.com/office/drawing/2014/main" id="{613E52A4-EE4D-4CBB-8DE4-A4570FC801F6}"/>
              </a:ext>
            </a:extLst>
          </p:cNvPr>
          <p:cNvGrpSpPr/>
          <p:nvPr/>
        </p:nvGrpSpPr>
        <p:grpSpPr>
          <a:xfrm>
            <a:off x="1543254" y="2117113"/>
            <a:ext cx="828262" cy="743502"/>
            <a:chOff x="5368132" y="3540125"/>
            <a:chExt cx="465138" cy="435769"/>
          </a:xfrm>
          <a:solidFill>
            <a:sysClr val="window" lastClr="FFFFFF"/>
          </a:solidFill>
        </p:grpSpPr>
        <p:sp>
          <p:nvSpPr>
            <p:cNvPr id="35" name="AutoShape 110">
              <a:extLst>
                <a:ext uri="{FF2B5EF4-FFF2-40B4-BE49-F238E27FC236}">
                  <a16:creationId xmlns="" xmlns:a16="http://schemas.microsoft.com/office/drawing/2014/main" id="{DE087891-21D7-4847-8863-D0AA10AD7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  <p:sp>
          <p:nvSpPr>
            <p:cNvPr id="36" name="AutoShape 111">
              <a:extLst>
                <a:ext uri="{FF2B5EF4-FFF2-40B4-BE49-F238E27FC236}">
                  <a16:creationId xmlns="" xmlns:a16="http://schemas.microsoft.com/office/drawing/2014/main" id="{F70ACFE0-ADE2-4AC8-98BB-EFEDF1D75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15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Service and functionalities</a:t>
            </a:r>
            <a:endParaRPr lang="zh-CN" altLang="en-US" sz="20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092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weather information service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8823" y="975669"/>
            <a:ext cx="8328869" cy="41678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6" y="975667"/>
            <a:ext cx="7838387" cy="416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76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27845620-1BD2-4CB4-A849-1D6F71C83D3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B1EF227F-F971-46C4-8C83-D820A502B67B}"/>
              </a:ext>
            </a:extLst>
          </p:cNvPr>
          <p:cNvSpPr/>
          <p:nvPr/>
        </p:nvSpPr>
        <p:spPr>
          <a:xfrm>
            <a:off x="388823" y="375240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b="1" kern="100" dirty="0">
                <a:solidFill>
                  <a:schemeClr val="bg1"/>
                </a:solidFill>
                <a:latin typeface="等线 Light" pitchFamily="2" charset="-122"/>
                <a:ea typeface="等线 Light" pitchFamily="2" charset="-122"/>
                <a:cs typeface="Times New Roman" panose="02020603050405020304" pitchFamily="18" charset="0"/>
              </a:rPr>
              <a:t>Service and functionalities</a:t>
            </a:r>
            <a:endParaRPr lang="zh-CN" altLang="en-US" sz="2000" b="1" kern="100" dirty="0">
              <a:solidFill>
                <a:schemeClr val="bg1"/>
              </a:solidFill>
              <a:latin typeface="等线 Light" pitchFamily="2" charset="-122"/>
              <a:ea typeface="等线 Light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E909954-10C8-4280-953E-B54B27A00653}"/>
              </a:ext>
            </a:extLst>
          </p:cNvPr>
          <p:cNvSpPr/>
          <p:nvPr/>
        </p:nvSpPr>
        <p:spPr>
          <a:xfrm>
            <a:off x="388823" y="742818"/>
            <a:ext cx="2092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200" kern="100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weather information service</a:t>
            </a:r>
            <a:endParaRPr lang="en-US" altLang="zh-CN" sz="1200" kern="1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8823" y="975669"/>
            <a:ext cx="8328869" cy="41678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6" y="975669"/>
            <a:ext cx="7838388" cy="416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2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沉稳简约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2B34"/>
      </a:accent1>
      <a:accent2>
        <a:srgbClr val="F6F4F7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1302</TotalTime>
  <Words>716</Words>
  <Application>Microsoft Office PowerPoint</Application>
  <PresentationFormat>全屏显示(16:9)</PresentationFormat>
  <Paragraphs>188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>第一PPT</dc:creator>
  <cp:keywords>www.1ppt.com</cp:keywords>
  <dc:description>www.1ppt.com</dc:description>
  <cp:lastModifiedBy>LC</cp:lastModifiedBy>
  <cp:revision>275</cp:revision>
  <dcterms:created xsi:type="dcterms:W3CDTF">2017-10-30T02:36:03Z</dcterms:created>
  <dcterms:modified xsi:type="dcterms:W3CDTF">2024-07-19T01:04:34Z</dcterms:modified>
</cp:coreProperties>
</file>